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96" r:id="rId11"/>
    <p:sldId id="259" r:id="rId12"/>
    <p:sldId id="298" r:id="rId13"/>
    <p:sldId id="299" r:id="rId14"/>
    <p:sldId id="260" r:id="rId15"/>
    <p:sldId id="300" r:id="rId16"/>
    <p:sldId id="301" r:id="rId17"/>
    <p:sldId id="302" r:id="rId18"/>
    <p:sldId id="261" r:id="rId19"/>
    <p:sldId id="303" r:id="rId20"/>
    <p:sldId id="304" r:id="rId21"/>
    <p:sldId id="305" r:id="rId22"/>
    <p:sldId id="262" r:id="rId23"/>
    <p:sldId id="306" r:id="rId24"/>
    <p:sldId id="307" r:id="rId25"/>
    <p:sldId id="308" r:id="rId26"/>
    <p:sldId id="263" r:id="rId27"/>
    <p:sldId id="309" r:id="rId28"/>
    <p:sldId id="310" r:id="rId29"/>
    <p:sldId id="311" r:id="rId30"/>
    <p:sldId id="312" r:id="rId31"/>
    <p:sldId id="264" r:id="rId32"/>
    <p:sldId id="313" r:id="rId33"/>
    <p:sldId id="314" r:id="rId34"/>
    <p:sldId id="315" r:id="rId35"/>
    <p:sldId id="265" r:id="rId36"/>
    <p:sldId id="316" r:id="rId37"/>
    <p:sldId id="317" r:id="rId38"/>
    <p:sldId id="318" r:id="rId39"/>
    <p:sldId id="266" r:id="rId40"/>
    <p:sldId id="319" r:id="rId41"/>
    <p:sldId id="320" r:id="rId42"/>
    <p:sldId id="321" r:id="rId43"/>
    <p:sldId id="287" r:id="rId44"/>
    <p:sldId id="322" r:id="rId45"/>
    <p:sldId id="323" r:id="rId46"/>
    <p:sldId id="324" r:id="rId47"/>
    <p:sldId id="295" r:id="rId48"/>
  </p:sldIdLst>
  <p:sldSz cx="12192000" cy="6858000"/>
  <p:notesSz cx="6858000" cy="9144000"/>
  <p:embeddedFontLst>
    <p:embeddedFont>
      <p:font typeface="29LT Zarid Sans AL Medium" panose="00000600000000000000" pitchFamily="50" charset="-78"/>
      <p:regular r:id="rId50"/>
    </p:embeddedFont>
    <p:embeddedFont>
      <p:font typeface="Lalezar" panose="00000500000000000000" pitchFamily="2" charset="-78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2" orient="horz" pos="22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20"/>
    <a:srgbClr val="46B1E1"/>
    <a:srgbClr val="BB9C7D"/>
    <a:srgbClr val="9C7752"/>
    <a:srgbClr val="A80000"/>
    <a:srgbClr val="1F6F1F"/>
    <a:srgbClr val="94714E"/>
    <a:srgbClr val="820000"/>
    <a:srgbClr val="816841"/>
    <a:srgbClr val="519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61" autoAdjust="0"/>
  </p:normalViewPr>
  <p:slideViewPr>
    <p:cSldViewPr snapToGrid="0">
      <p:cViewPr varScale="1">
        <p:scale>
          <a:sx n="62" d="100"/>
          <a:sy n="62" d="100"/>
        </p:scale>
        <p:origin x="954" y="66"/>
      </p:cViewPr>
      <p:guideLst>
        <p:guide pos="3840"/>
        <p:guide orient="horz" pos="2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A303-A70A-4499-8F03-3368C4FB121B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EAF68-582B-4B6C-82BA-C0101B2FB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5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8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40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8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4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16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3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3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EC60-5CA6-AD83-88EC-744117FC5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0B629-3C54-9622-15D4-8292858B2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C2E6A-0B25-A2B6-CD2D-B7276CC5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0E050-73BA-7CE1-D5B7-7AEE0C46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08A17-6B77-AF50-AA00-011C5316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6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DC1D-2779-3BCE-59FF-76773523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D21AA-C586-9EDF-201C-14A54886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F7CCA-85E2-EA3E-1DC1-F4F3839A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515AC-2C55-1D16-5490-7C640E1A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F25D4-C775-07E6-FD99-A7B2292C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5C5CD-5E2E-9240-5BDB-AA1E3FAB1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341CD-7A06-6D69-7E0D-31564027A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5AE62-FEF6-E771-9720-7DC40A86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5B50E-9987-C813-062F-33CBD55E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028ED-06E6-3CAD-170D-D19D1E15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82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A243-6216-C792-946E-11F4DE0C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E64C9-0744-C11D-8AAA-A22B856EE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23BD4-F805-1434-247B-D302ABA32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A33CC-3B58-6016-9C5A-0DBE71A7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A27F5-65B1-48CE-47C9-6364718C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0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F61D-1029-9546-154E-5452F1CF3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51CBE-A5E5-85BE-C514-C65904EC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475A9-4361-8E92-8D55-94A68FBD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1DF28-FCC6-6AA6-FDA3-E86165EA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17DDC-30BF-64BA-99F7-5D85F80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2543-1BD6-E335-1CD9-276E19A4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CAA80-55BC-F73C-C89C-BBC729EC1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1DF2F-00A4-8A95-F6B0-B4AE4B302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7768D-EDD0-3A57-5A50-6BE707E7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10BDF-5CBA-B757-E28E-E3AF5D99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CF9DC-03F4-A8C9-EC5D-2B52174B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7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9E29-E92D-9387-F14E-A6288AC8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DBF14-0EFC-0C32-65E8-3FBB0774B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820C-4DE4-8CBE-D6C7-DD2B2B94F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8B946-589B-E485-FDFF-34520D537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67EF1-2C6F-6D39-1A93-F8ABD94A0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81509-8B65-ED5D-03A8-4FD6229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DD1017-F60A-660F-0803-AA49C513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CCEDF5-46D9-C93C-9E0D-7664120C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07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F887-CC38-D7E8-C2BE-5774D135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86126-C4B4-81BA-AF63-39B131DFE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5EA63-8444-30E0-61C2-130BF1BB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8A6EE-3500-1CAB-460F-B570B4DE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5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67F2C-CD85-0938-7C72-4E0C3530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8FDA7-0B67-A84B-F15D-43F9209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1B12A-0520-6401-AFA1-6786C7E4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0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BDF7-5911-A1FF-E9CD-C6DB354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E3DC5-08EF-76E2-51F2-C6B11733E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6DE82-8378-1A4C-AEBA-2B8CF1B9D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E97E2-7492-81D4-4994-A851F643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C120B-693B-5BEE-5FCD-85A9FAD3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23E13-5B80-4B19-5E9C-9919BBCE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70FB-8829-0C33-B2F1-B80BE01E2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37B6B0-A882-485A-820C-FC3C3FA71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09388-121C-9895-A09B-034AA1CD8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FB9CE-CA78-A171-750C-60A2C37E1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97695-D7D6-26AE-467D-D394F0EA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804B1-E526-8313-6246-15361628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3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F6F982-D45A-0EB5-95ED-AA94B396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19837-4237-BCF5-D6D7-74F8C951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FCE0C-8412-C123-9333-878B4F75E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7A5081-9A37-465D-833A-B645EBE6C085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BE38-6896-C54B-D5E7-E3730027E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1B8F8-BF4A-0630-DEEA-E92D0E459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3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7.xml"/><Relationship Id="rId18" Type="http://schemas.openxmlformats.org/officeDocument/2006/relationships/image" Target="../media/image9.jpeg"/><Relationship Id="rId3" Type="http://schemas.openxmlformats.org/officeDocument/2006/relationships/image" Target="../media/image3.jpeg"/><Relationship Id="rId21" Type="http://schemas.openxmlformats.org/officeDocument/2006/relationships/slide" Target="slide43.xml"/><Relationship Id="rId7" Type="http://schemas.openxmlformats.org/officeDocument/2006/relationships/slide" Target="slide2.xml"/><Relationship Id="rId12" Type="http://schemas.openxmlformats.org/officeDocument/2006/relationships/slide" Target="slide6.xml"/><Relationship Id="rId17" Type="http://schemas.openxmlformats.org/officeDocument/2006/relationships/image" Target="../media/image8.jpe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11" Type="http://schemas.openxmlformats.org/officeDocument/2006/relationships/slide" Target="slide5.xml"/><Relationship Id="rId24" Type="http://schemas.openxmlformats.org/officeDocument/2006/relationships/image" Target="../media/image14.png"/><Relationship Id="rId5" Type="http://schemas.openxmlformats.org/officeDocument/2006/relationships/image" Target="../media/image6.jpeg"/><Relationship Id="rId15" Type="http://schemas.openxmlformats.org/officeDocument/2006/relationships/slide" Target="slide10.xml"/><Relationship Id="rId23" Type="http://schemas.openxmlformats.org/officeDocument/2006/relationships/image" Target="../media/image13.png"/><Relationship Id="rId10" Type="http://schemas.openxmlformats.org/officeDocument/2006/relationships/slide" Target="slide4.xml"/><Relationship Id="rId19" Type="http://schemas.openxmlformats.org/officeDocument/2006/relationships/slide" Target="slide39.xml"/><Relationship Id="rId4" Type="http://schemas.openxmlformats.org/officeDocument/2006/relationships/image" Target="../media/image4.jpeg"/><Relationship Id="rId9" Type="http://schemas.openxmlformats.org/officeDocument/2006/relationships/slide" Target="slide3.xml"/><Relationship Id="rId14" Type="http://schemas.openxmlformats.org/officeDocument/2006/relationships/slide" Target="slide8.xml"/><Relationship Id="rId22" Type="http://schemas.openxmlformats.org/officeDocument/2006/relationships/image" Target="../media/image1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7.xml"/><Relationship Id="rId18" Type="http://schemas.openxmlformats.org/officeDocument/2006/relationships/image" Target="../media/image8.jpeg"/><Relationship Id="rId3" Type="http://schemas.openxmlformats.org/officeDocument/2006/relationships/slide" Target="slide11.xml"/><Relationship Id="rId21" Type="http://schemas.openxmlformats.org/officeDocument/2006/relationships/image" Target="../media/image11.jfif"/><Relationship Id="rId7" Type="http://schemas.openxmlformats.org/officeDocument/2006/relationships/image" Target="../media/image6.jpeg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11" Type="http://schemas.openxmlformats.org/officeDocument/2006/relationships/slide" Target="slide5.xml"/><Relationship Id="rId24" Type="http://schemas.openxmlformats.org/officeDocument/2006/relationships/image" Target="../media/image14.png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23" Type="http://schemas.openxmlformats.org/officeDocument/2006/relationships/image" Target="../media/image13.png"/><Relationship Id="rId10" Type="http://schemas.openxmlformats.org/officeDocument/2006/relationships/slide" Target="slide4.xml"/><Relationship Id="rId19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slide" Target="slide2.xml"/><Relationship Id="rId14" Type="http://schemas.openxmlformats.org/officeDocument/2006/relationships/slide" Target="slide8.xml"/><Relationship Id="rId2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7.xml"/><Relationship Id="rId18" Type="http://schemas.openxmlformats.org/officeDocument/2006/relationships/image" Target="../media/image8.jpeg"/><Relationship Id="rId3" Type="http://schemas.openxmlformats.org/officeDocument/2006/relationships/image" Target="../media/image3.jpeg"/><Relationship Id="rId21" Type="http://schemas.openxmlformats.org/officeDocument/2006/relationships/image" Target="../media/image11.jfif"/><Relationship Id="rId7" Type="http://schemas.openxmlformats.org/officeDocument/2006/relationships/image" Target="../media/image6.jpeg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11" Type="http://schemas.openxmlformats.org/officeDocument/2006/relationships/slide" Target="slide5.xml"/><Relationship Id="rId24" Type="http://schemas.openxmlformats.org/officeDocument/2006/relationships/image" Target="../media/image12.png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23" Type="http://schemas.openxmlformats.org/officeDocument/2006/relationships/image" Target="../media/image14.png"/><Relationship Id="rId10" Type="http://schemas.openxmlformats.org/officeDocument/2006/relationships/slide" Target="slide4.xml"/><Relationship Id="rId19" Type="http://schemas.openxmlformats.org/officeDocument/2006/relationships/image" Target="../media/image9.jpeg"/><Relationship Id="rId4" Type="http://schemas.openxmlformats.org/officeDocument/2006/relationships/slide" Target="slide14.xml"/><Relationship Id="rId9" Type="http://schemas.openxmlformats.org/officeDocument/2006/relationships/slide" Target="slide3.xml"/><Relationship Id="rId14" Type="http://schemas.openxmlformats.org/officeDocument/2006/relationships/slide" Target="slide8.xml"/><Relationship Id="rId2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7.xml"/><Relationship Id="rId18" Type="http://schemas.openxmlformats.org/officeDocument/2006/relationships/image" Target="../media/image8.jpeg"/><Relationship Id="rId3" Type="http://schemas.openxmlformats.org/officeDocument/2006/relationships/image" Target="../media/image3.jpeg"/><Relationship Id="rId21" Type="http://schemas.openxmlformats.org/officeDocument/2006/relationships/image" Target="../media/image11.jfif"/><Relationship Id="rId7" Type="http://schemas.openxmlformats.org/officeDocument/2006/relationships/image" Target="../media/image6.jpeg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slide" Target="slide10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5.xml"/><Relationship Id="rId24" Type="http://schemas.openxmlformats.org/officeDocument/2006/relationships/image" Target="../media/image12.png"/><Relationship Id="rId5" Type="http://schemas.openxmlformats.org/officeDocument/2006/relationships/image" Target="../media/image5.jfif"/><Relationship Id="rId15" Type="http://schemas.openxmlformats.org/officeDocument/2006/relationships/slide" Target="slide9.xml"/><Relationship Id="rId23" Type="http://schemas.openxmlformats.org/officeDocument/2006/relationships/image" Target="../media/image14.png"/><Relationship Id="rId10" Type="http://schemas.openxmlformats.org/officeDocument/2006/relationships/slide" Target="slide3.xml"/><Relationship Id="rId19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slide" Target="slide4.xml"/><Relationship Id="rId14" Type="http://schemas.openxmlformats.org/officeDocument/2006/relationships/slide" Target="slide8.xml"/><Relationship Id="rId2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7.xml"/><Relationship Id="rId18" Type="http://schemas.openxmlformats.org/officeDocument/2006/relationships/image" Target="../media/image8.jpeg"/><Relationship Id="rId3" Type="http://schemas.openxmlformats.org/officeDocument/2006/relationships/image" Target="../media/image3.jpeg"/><Relationship Id="rId21" Type="http://schemas.openxmlformats.org/officeDocument/2006/relationships/image" Target="../media/image11.jfif"/><Relationship Id="rId7" Type="http://schemas.openxmlformats.org/officeDocument/2006/relationships/image" Target="../media/image6.jpeg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11" Type="http://schemas.openxmlformats.org/officeDocument/2006/relationships/slide" Target="slide4.xml"/><Relationship Id="rId24" Type="http://schemas.openxmlformats.org/officeDocument/2006/relationships/image" Target="../media/image12.png"/><Relationship Id="rId5" Type="http://schemas.openxmlformats.org/officeDocument/2006/relationships/slide" Target="slide22.xml"/><Relationship Id="rId15" Type="http://schemas.openxmlformats.org/officeDocument/2006/relationships/slide" Target="slide9.xml"/><Relationship Id="rId23" Type="http://schemas.openxmlformats.org/officeDocument/2006/relationships/image" Target="../media/image14.png"/><Relationship Id="rId10" Type="http://schemas.openxmlformats.org/officeDocument/2006/relationships/slide" Target="slide3.xml"/><Relationship Id="rId19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slide" Target="slide5.xml"/><Relationship Id="rId14" Type="http://schemas.openxmlformats.org/officeDocument/2006/relationships/slide" Target="slide8.xml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18" Type="http://schemas.openxmlformats.org/officeDocument/2006/relationships/image" Target="../media/image8.jpeg"/><Relationship Id="rId3" Type="http://schemas.openxmlformats.org/officeDocument/2006/relationships/image" Target="../media/image3.jpeg"/><Relationship Id="rId21" Type="http://schemas.openxmlformats.org/officeDocument/2006/relationships/image" Target="../media/image11.jfif"/><Relationship Id="rId7" Type="http://schemas.openxmlformats.org/officeDocument/2006/relationships/slide" Target="slide2.xml"/><Relationship Id="rId12" Type="http://schemas.openxmlformats.org/officeDocument/2006/relationships/slide" Target="slide7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slide" Target="slide26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slide" Target="slide5.xml"/><Relationship Id="rId24" Type="http://schemas.openxmlformats.org/officeDocument/2006/relationships/image" Target="../media/image12.png"/><Relationship Id="rId5" Type="http://schemas.openxmlformats.org/officeDocument/2006/relationships/image" Target="../media/image5.jfif"/><Relationship Id="rId15" Type="http://schemas.openxmlformats.org/officeDocument/2006/relationships/slide" Target="slide10.xml"/><Relationship Id="rId23" Type="http://schemas.openxmlformats.org/officeDocument/2006/relationships/image" Target="../media/image14.png"/><Relationship Id="rId10" Type="http://schemas.openxmlformats.org/officeDocument/2006/relationships/slide" Target="slide4.xml"/><Relationship Id="rId19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slide" Target="slide3.xml"/><Relationship Id="rId14" Type="http://schemas.openxmlformats.org/officeDocument/2006/relationships/slide" Target="slide9.xml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18" Type="http://schemas.openxmlformats.org/officeDocument/2006/relationships/image" Target="../media/image8.jpeg"/><Relationship Id="rId3" Type="http://schemas.openxmlformats.org/officeDocument/2006/relationships/image" Target="../media/image3.jpeg"/><Relationship Id="rId21" Type="http://schemas.openxmlformats.org/officeDocument/2006/relationships/image" Target="../media/image11.jfif"/><Relationship Id="rId7" Type="http://schemas.openxmlformats.org/officeDocument/2006/relationships/slide" Target="slide2.xml"/><Relationship Id="rId12" Type="http://schemas.openxmlformats.org/officeDocument/2006/relationships/slide" Target="slide6.xml"/><Relationship Id="rId17" Type="http://schemas.openxmlformats.org/officeDocument/2006/relationships/slide" Target="slide3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slide" Target="slide5.xml"/><Relationship Id="rId24" Type="http://schemas.openxmlformats.org/officeDocument/2006/relationships/image" Target="../media/image12.png"/><Relationship Id="rId5" Type="http://schemas.openxmlformats.org/officeDocument/2006/relationships/image" Target="../media/image5.jfif"/><Relationship Id="rId15" Type="http://schemas.openxmlformats.org/officeDocument/2006/relationships/slide" Target="slide10.xml"/><Relationship Id="rId23" Type="http://schemas.openxmlformats.org/officeDocument/2006/relationships/image" Target="../media/image14.png"/><Relationship Id="rId10" Type="http://schemas.openxmlformats.org/officeDocument/2006/relationships/slide" Target="slide4.xml"/><Relationship Id="rId19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slide" Target="slide3.xml"/><Relationship Id="rId14" Type="http://schemas.openxmlformats.org/officeDocument/2006/relationships/slide" Target="slide9.xml"/><Relationship Id="rId2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openxmlformats.org/officeDocument/2006/relationships/slide" Target="slide35.xml"/><Relationship Id="rId3" Type="http://schemas.openxmlformats.org/officeDocument/2006/relationships/image" Target="../media/image3.jpeg"/><Relationship Id="rId21" Type="http://schemas.openxmlformats.org/officeDocument/2006/relationships/image" Target="../media/image11.jfif"/><Relationship Id="rId7" Type="http://schemas.openxmlformats.org/officeDocument/2006/relationships/slide" Target="slide2.xml"/><Relationship Id="rId12" Type="http://schemas.openxmlformats.org/officeDocument/2006/relationships/slide" Target="slide6.xml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11" Type="http://schemas.openxmlformats.org/officeDocument/2006/relationships/slide" Target="slide5.xml"/><Relationship Id="rId24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slide" Target="slide10.xml"/><Relationship Id="rId23" Type="http://schemas.openxmlformats.org/officeDocument/2006/relationships/image" Target="../media/image14.png"/><Relationship Id="rId10" Type="http://schemas.openxmlformats.org/officeDocument/2006/relationships/slide" Target="slide4.xml"/><Relationship Id="rId19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slide" Target="slide3.xml"/><Relationship Id="rId14" Type="http://schemas.openxmlformats.org/officeDocument/2006/relationships/slide" Target="slide9.xml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7.xml"/><Relationship Id="rId18" Type="http://schemas.openxmlformats.org/officeDocument/2006/relationships/image" Target="../media/image9.jpeg"/><Relationship Id="rId3" Type="http://schemas.openxmlformats.org/officeDocument/2006/relationships/image" Target="../media/image3.jpeg"/><Relationship Id="rId21" Type="http://schemas.openxmlformats.org/officeDocument/2006/relationships/image" Target="../media/image11.jfif"/><Relationship Id="rId7" Type="http://schemas.openxmlformats.org/officeDocument/2006/relationships/slide" Target="slide2.xml"/><Relationship Id="rId12" Type="http://schemas.openxmlformats.org/officeDocument/2006/relationships/slide" Target="slide6.xml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11" Type="http://schemas.openxmlformats.org/officeDocument/2006/relationships/slide" Target="slide5.xml"/><Relationship Id="rId24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slide" Target="slide10.xml"/><Relationship Id="rId23" Type="http://schemas.openxmlformats.org/officeDocument/2006/relationships/image" Target="../media/image14.png"/><Relationship Id="rId10" Type="http://schemas.openxmlformats.org/officeDocument/2006/relationships/slide" Target="slide4.xml"/><Relationship Id="rId19" Type="http://schemas.openxmlformats.org/officeDocument/2006/relationships/slide" Target="slide39.xml"/><Relationship Id="rId4" Type="http://schemas.openxmlformats.org/officeDocument/2006/relationships/image" Target="../media/image4.jpeg"/><Relationship Id="rId9" Type="http://schemas.openxmlformats.org/officeDocument/2006/relationships/slide" Target="slide3.xml"/><Relationship Id="rId14" Type="http://schemas.openxmlformats.org/officeDocument/2006/relationships/slide" Target="slide8.xml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0A9278-9D21-0E4F-0439-910E5E69A2ED}"/>
              </a:ext>
            </a:extLst>
          </p:cNvPr>
          <p:cNvSpPr/>
          <p:nvPr/>
        </p:nvSpPr>
        <p:spPr>
          <a:xfrm rot="5400000" flipV="1">
            <a:off x="3541778" y="-1862419"/>
            <a:ext cx="5108445" cy="105828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48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DCE58-44F2-A617-25B0-0E74C9DCD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0" b="79766" l="10000" r="90000">
                        <a14:foregroundMark x1="53672" y1="18984" x2="47578" y2="15078"/>
                        <a14:foregroundMark x1="47422" y1="77813" x2="49141" y2="79766"/>
                        <a14:foregroundMark x1="47813" y1="36484" x2="49141" y2="41563"/>
                        <a14:foregroundMark x1="57813" y1="35859" x2="57813" y2="45469"/>
                        <a14:foregroundMark x1="56797" y1="33750" x2="56406" y2="47656"/>
                        <a14:foregroundMark x1="46406" y1="33359" x2="47813" y2="50000"/>
                      </a14:backgroundRemoval>
                    </a14:imgEffect>
                  </a14:imgLayer>
                </a14:imgProps>
              </a:ext>
            </a:extLst>
          </a:blip>
          <a:srcRect t="11765" b="16862"/>
          <a:stretch/>
        </p:blipFill>
        <p:spPr>
          <a:xfrm>
            <a:off x="1828591" y="383242"/>
            <a:ext cx="8534819" cy="60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8981270" y="545156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586539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888657" y="-4949159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125280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099713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8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746089" y="6012908"/>
            <a:ext cx="182880" cy="182880"/>
          </a:xfrm>
          <a:prstGeom prst="ellipse">
            <a:avLst/>
          </a:prstGeom>
          <a:solidFill>
            <a:srgbClr val="46B1E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9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334909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0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570105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1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5805305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2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042705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280105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515305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5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81289" y="6012908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1357558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14778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4021618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hlinkClick r:id="rId19" action="ppaction://hlinksldjump"/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649531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hlinkClick r:id="rId21" action="ppaction://hlinksldjump"/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90597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88C01CCE-23AD-AF6E-E9EF-A86658A087EF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D333E95-4272-CC49-784B-AC8FF1BD7034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B5F21-56AF-6726-2A2B-B17B7619526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8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B137C8-125F-E586-B528-83DD739C5657}"/>
              </a:ext>
            </a:extLst>
          </p:cNvPr>
          <p:cNvSpPr/>
          <p:nvPr/>
        </p:nvSpPr>
        <p:spPr>
          <a:xfrm>
            <a:off x="1469728" y="690512"/>
            <a:ext cx="8340700" cy="4773478"/>
          </a:xfrm>
          <a:prstGeom prst="roundRect">
            <a:avLst>
              <a:gd name="adj" fmla="val 10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AEB9C-33A2-BA43-A369-FE8D9E35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" b="7434"/>
          <a:stretch/>
        </p:blipFill>
        <p:spPr>
          <a:xfrm>
            <a:off x="6823596" y="690512"/>
            <a:ext cx="3154551" cy="4773478"/>
          </a:xfrm>
          <a:prstGeom prst="roundRect">
            <a:avLst>
              <a:gd name="adj" fmla="val 21232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F31207C-7DBA-4CEA-37DD-5B6700F13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pic>
        <p:nvPicPr>
          <p:cNvPr id="6" name="Picture 5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31E2419-FB34-B1C0-1084-C3D890F79E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898929-AECF-6281-C48D-A643AC9AA8D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83D9E-A89F-EC5F-9FE6-3B3E1D84308D}"/>
              </a:ext>
            </a:extLst>
          </p:cNvPr>
          <p:cNvSpPr txBox="1"/>
          <p:nvPr/>
        </p:nvSpPr>
        <p:spPr>
          <a:xfrm>
            <a:off x="1945902" y="1072920"/>
            <a:ext cx="4401519" cy="4008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accent1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ایمان به مردم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اهمیت: سرفصل ضروری، مهم، مغفول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 پیش‌فرض: آشنایی با بیانیه گام دوم</a:t>
            </a: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هدف: تعمیق دعوت رهبری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a-IR" sz="2000" kern="100" noProof="1">
              <a:solidFill>
                <a:srgbClr val="000000"/>
              </a:solidFill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accent1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اصل ادعا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تبیین: نهضت انقلاب برای ساختن دنیای جدید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هدف: آرمان‌های فطری و الهی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مانع‌زدایی: استقلال از استعمار، آزادی از استبداد</a:t>
            </a:r>
          </a:p>
        </p:txBody>
      </p:sp>
    </p:spTree>
    <p:extLst>
      <p:ext uri="{BB962C8B-B14F-4D97-AF65-F5344CB8AC3E}">
        <p14:creationId xmlns:p14="http://schemas.microsoft.com/office/powerpoint/2010/main" val="89137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B137C8-125F-E586-B528-83DD739C5657}"/>
              </a:ext>
            </a:extLst>
          </p:cNvPr>
          <p:cNvSpPr/>
          <p:nvPr/>
        </p:nvSpPr>
        <p:spPr>
          <a:xfrm>
            <a:off x="1469728" y="690512"/>
            <a:ext cx="8340700" cy="4773478"/>
          </a:xfrm>
          <a:prstGeom prst="roundRect">
            <a:avLst>
              <a:gd name="adj" fmla="val 10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AEB9C-33A2-BA43-A369-FE8D9E35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" b="7434"/>
          <a:stretch/>
        </p:blipFill>
        <p:spPr>
          <a:xfrm>
            <a:off x="6823596" y="690512"/>
            <a:ext cx="3154551" cy="4773478"/>
          </a:xfrm>
          <a:prstGeom prst="roundRect">
            <a:avLst>
              <a:gd name="adj" fmla="val 21232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F31207C-7DBA-4CEA-37DD-5B6700F13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pic>
        <p:nvPicPr>
          <p:cNvPr id="6" name="Picture 5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31E2419-FB34-B1C0-1084-C3D890F79E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898929-AECF-6281-C48D-A643AC9AA8D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51ECFF-DB84-C7B7-08E1-5CC216D8D283}"/>
              </a:ext>
            </a:extLst>
          </p:cNvPr>
          <p:cNvSpPr txBox="1"/>
          <p:nvPr/>
        </p:nvSpPr>
        <p:spPr>
          <a:xfrm>
            <a:off x="1302009" y="921060"/>
            <a:ext cx="5045563" cy="460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solidFill>
                  <a:schemeClr val="accent1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چشم‌انداز و راه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انقلاب: دارای چشم‌انداز روشن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مسیر: راه رسیدن، کاملاً مشخص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امام: شناخت مقصد و مسیر، ایمان عمیق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solidFill>
                  <a:schemeClr val="accent1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غفلت از امام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غفلت‌ها: ایمان به مردم، پدیده امام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نقش امام: "صاحب طرح"، "راه بلد"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طرح: عبور از وضع موجود، رسیدن به آرمان‌ها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a-IR" sz="2400" kern="100" noProof="1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430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B137C8-125F-E586-B528-83DD739C5657}"/>
              </a:ext>
            </a:extLst>
          </p:cNvPr>
          <p:cNvSpPr/>
          <p:nvPr/>
        </p:nvSpPr>
        <p:spPr>
          <a:xfrm>
            <a:off x="1469728" y="690512"/>
            <a:ext cx="8340700" cy="4773478"/>
          </a:xfrm>
          <a:prstGeom prst="roundRect">
            <a:avLst>
              <a:gd name="adj" fmla="val 10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AEB9C-33A2-BA43-A369-FE8D9E35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" b="7434"/>
          <a:stretch/>
        </p:blipFill>
        <p:spPr>
          <a:xfrm>
            <a:off x="6823596" y="690512"/>
            <a:ext cx="3154551" cy="4773478"/>
          </a:xfrm>
          <a:prstGeom prst="roundRect">
            <a:avLst>
              <a:gd name="adj" fmla="val 21232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F31207C-7DBA-4CEA-37DD-5B6700F13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pic>
        <p:nvPicPr>
          <p:cNvPr id="6" name="Picture 5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31E2419-FB34-B1C0-1084-C3D890F79E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898929-AECF-6281-C48D-A643AC9AA8D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51ECFF-DB84-C7B7-08E1-5CC216D8D283}"/>
              </a:ext>
            </a:extLst>
          </p:cNvPr>
          <p:cNvSpPr txBox="1"/>
          <p:nvPr/>
        </p:nvSpPr>
        <p:spPr>
          <a:xfrm>
            <a:off x="1302009" y="1025471"/>
            <a:ext cx="5045563" cy="410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solidFill>
                  <a:schemeClr val="accent1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حرکت عمومی (تنها طریق)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راه رسیدن: حرکت عمومی ملت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تفسیر: نه سلیقه، نه دلسوزی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اهمیت: طرح راهبردی، تنها طریق، ضرورت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solidFill>
                  <a:schemeClr val="accent1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 بلوغ توجه به مردم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سابقه: از آغاز انقلاب (۴۱ و ۴۲)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تکامل: ادبیات مردم‌سالاری دینی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بلوغ: در گام دوم انقلاب</a:t>
            </a:r>
          </a:p>
        </p:txBody>
      </p:sp>
    </p:spTree>
    <p:extLst>
      <p:ext uri="{BB962C8B-B14F-4D97-AF65-F5344CB8AC3E}">
        <p14:creationId xmlns:p14="http://schemas.microsoft.com/office/powerpoint/2010/main" val="299252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FE951B-7709-EA5A-917B-EA9735F16C06}"/>
              </a:ext>
            </a:extLst>
          </p:cNvPr>
          <p:cNvSpPr/>
          <p:nvPr/>
        </p:nvSpPr>
        <p:spPr>
          <a:xfrm>
            <a:off x="730357" y="709335"/>
            <a:ext cx="9975743" cy="4773479"/>
          </a:xfrm>
          <a:prstGeom prst="roundRect">
            <a:avLst>
              <a:gd name="adj" fmla="val 1057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6C9CB-21EA-F60C-D609-FE473E71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9" r="38789"/>
          <a:stretch/>
        </p:blipFill>
        <p:spPr>
          <a:xfrm>
            <a:off x="8818537" y="709335"/>
            <a:ext cx="2749262" cy="4773478"/>
          </a:xfrm>
          <a:prstGeom prst="roundRect">
            <a:avLst>
              <a:gd name="adj" fmla="val 17635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3C25587-406E-F890-1482-E1975D4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5CA5164-6AA3-E6C3-3A02-8D31E3A1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5AC15C1E-0713-480C-AED3-5FFFC1A7E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B0B89-457A-06FD-7F14-A9F9D60574FD}"/>
              </a:ext>
            </a:extLst>
          </p:cNvPr>
          <p:cNvSpPr txBox="1"/>
          <p:nvPr/>
        </p:nvSpPr>
        <p:spPr>
          <a:xfrm>
            <a:off x="730357" y="1157594"/>
            <a:ext cx="7951504" cy="387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فهم امام از هدف خلقت و دین در حیات زمینی (بسیار مؤثر بر "ایمان به مردم")</a:t>
            </a:r>
            <a:endParaRPr lang="en-US" sz="20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تصور غلط: انسان از بهشت رانده شده، در جهنم دنیا افتاده، فردفرد باید خود را بالا بکشد.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واقعیت: عالم تزاحمات، درگیری‌ها؛ انسان دارای فطرت، ولی درگیر شیطان.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پرسش: آیا انسان عهد الهی و "بار امانت خلیفه‌اللهی" را به یاد می‌آورد؟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انبیا: متذکر عهد الهی، "مرغ باغ ملکوت".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هدف خلقت (فردی): اتصال و لقاء الهی، تحمل اسما الهی (کادح الی ربک).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نقد تصور: اگر هدف، ساخت یک انسان ویژه بود (پیامبر، امیرالمومنین)، پس چرا خلقت ادامه دارد؟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ملائکه: سجده بر انسان (خلیفه خدا)، تعجب از آفرینش بر زمین.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علم الهی: "شما نمی‌دانید" چه می‌شود از دل این کره خاکی (پرورش خلیفه).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628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FE951B-7709-EA5A-917B-EA9735F16C06}"/>
              </a:ext>
            </a:extLst>
          </p:cNvPr>
          <p:cNvSpPr/>
          <p:nvPr/>
        </p:nvSpPr>
        <p:spPr>
          <a:xfrm>
            <a:off x="730357" y="709335"/>
            <a:ext cx="9975743" cy="4773479"/>
          </a:xfrm>
          <a:prstGeom prst="roundRect">
            <a:avLst>
              <a:gd name="adj" fmla="val 1057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6C9CB-21EA-F60C-D609-FE473E71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9" r="38789"/>
          <a:stretch/>
        </p:blipFill>
        <p:spPr>
          <a:xfrm>
            <a:off x="8818537" y="709335"/>
            <a:ext cx="2749262" cy="4773478"/>
          </a:xfrm>
          <a:prstGeom prst="roundRect">
            <a:avLst>
              <a:gd name="adj" fmla="val 17635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3C25587-406E-F890-1482-E1975D4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5CA5164-6AA3-E6C3-3A02-8D31E3A1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5AC15C1E-0713-480C-AED3-5FFFC1A7E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B0B89-457A-06FD-7F14-A9F9D60574FD}"/>
              </a:ext>
            </a:extLst>
          </p:cNvPr>
          <p:cNvSpPr txBox="1"/>
          <p:nvPr/>
        </p:nvSpPr>
        <p:spPr>
          <a:xfrm>
            <a:off x="714212" y="861263"/>
            <a:ext cx="7951504" cy="44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هدف خلقت: اجتماع توحیدی الهی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هدف واقعی: نه یک نفر، بلکه یک اجتماع توحیدی و الهی است.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تجلی اسما الهی توسط "اجتماع".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اهل بیت: برای ساخت "اجتماع الهی" شهید شدند.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امام حسین (ع) : فدای ساخت اجتماع الهی شد.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امام زمان (عج) : هزار سال غیبت برای ساخت این اجتماع الهی.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انقلاب اسلامی : همان هدف خلقت (اجتماع الهی) را دنبال می‌کند.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تلاش انبیا، اوصیا، ائمه، اولیا: شکل‌گیری "اجتماع الهی".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پیامد: "ایمان به مردم" = "تنها راه" (برای حضور مردم در صحنه و تحقق اجتماع الهی)</a:t>
            </a:r>
          </a:p>
        </p:txBody>
      </p:sp>
    </p:spTree>
    <p:extLst>
      <p:ext uri="{BB962C8B-B14F-4D97-AF65-F5344CB8AC3E}">
        <p14:creationId xmlns:p14="http://schemas.microsoft.com/office/powerpoint/2010/main" val="3694251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FE951B-7709-EA5A-917B-EA9735F16C06}"/>
              </a:ext>
            </a:extLst>
          </p:cNvPr>
          <p:cNvSpPr/>
          <p:nvPr/>
        </p:nvSpPr>
        <p:spPr>
          <a:xfrm>
            <a:off x="730357" y="709335"/>
            <a:ext cx="9975743" cy="4773479"/>
          </a:xfrm>
          <a:prstGeom prst="roundRect">
            <a:avLst>
              <a:gd name="adj" fmla="val 1057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6C9CB-21EA-F60C-D609-FE473E71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9" r="38789"/>
          <a:stretch/>
        </p:blipFill>
        <p:spPr>
          <a:xfrm>
            <a:off x="8818537" y="709335"/>
            <a:ext cx="2749262" cy="4773478"/>
          </a:xfrm>
          <a:prstGeom prst="roundRect">
            <a:avLst>
              <a:gd name="adj" fmla="val 17635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3C25587-406E-F890-1482-E1975D4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5CA5164-6AA3-E6C3-3A02-8D31E3A1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5AC15C1E-0713-480C-AED3-5FFFC1A7E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B0B89-457A-06FD-7F14-A9F9D60574FD}"/>
              </a:ext>
            </a:extLst>
          </p:cNvPr>
          <p:cNvSpPr txBox="1"/>
          <p:nvPr/>
        </p:nvSpPr>
        <p:spPr>
          <a:xfrm>
            <a:off x="624201" y="908712"/>
            <a:ext cx="7951504" cy="437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حکومت خدا یا حکومت مردم؟ (فهم ویژه امام)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سوال رایج: دنبال حکومت مردمید یا حکومت خدا؟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پاسخ امام: این دو یکی هستند؛ "حکومت خدا بر زمین" از طریق "حکومت مردم".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تصور غلط: بندگی جمعی با زور و انقیاد.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واقعیت: بندگی جمعی "با خواست مردم"، "با اراده مردم"، "همه باید بخواهند".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نتیجه: زندگی امامتی، الهی، توحیدی و طویل در عالم.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در غیر این صورت، حکومت زمین می‌خورد.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آیه ۵ قصص: </a:t>
            </a: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"وَنُرِیدُ أَن نَّمُنَّ عَلَی الَّذِینَ اسْتُضْعِفُوا فِی الْأَرْضِ وَنَجْعَلَهُمْ أَئِمَّةً وَنَجْعَلَهُمُ الْوَارِثِینَ."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مستضعفین: وارث زمین، به مقام "امامت" می‌رسند (نه فقط یک امام).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پروژه: "همه" باید در تراز امامت قرار بگیرند.</a:t>
            </a:r>
          </a:p>
        </p:txBody>
      </p:sp>
    </p:spTree>
    <p:extLst>
      <p:ext uri="{BB962C8B-B14F-4D97-AF65-F5344CB8AC3E}">
        <p14:creationId xmlns:p14="http://schemas.microsoft.com/office/powerpoint/2010/main" val="103724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FE951B-7709-EA5A-917B-EA9735F16C06}"/>
              </a:ext>
            </a:extLst>
          </p:cNvPr>
          <p:cNvSpPr/>
          <p:nvPr/>
        </p:nvSpPr>
        <p:spPr>
          <a:xfrm>
            <a:off x="1108128" y="787040"/>
            <a:ext cx="9975743" cy="4773479"/>
          </a:xfrm>
          <a:prstGeom prst="roundRect">
            <a:avLst>
              <a:gd name="adj" fmla="val 1057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3C25587-406E-F890-1482-E1975D4A8B1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5CA5164-6AA3-E6C3-3A02-8D31E3A16F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AC15C1E-0713-480C-AED3-5FFFC1A7E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B0B89-457A-06FD-7F14-A9F9D60574FD}"/>
              </a:ext>
            </a:extLst>
          </p:cNvPr>
          <p:cNvSpPr txBox="1"/>
          <p:nvPr/>
        </p:nvSpPr>
        <p:spPr>
          <a:xfrm>
            <a:off x="1108128" y="856474"/>
            <a:ext cx="9564056" cy="4704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مردم‌سالاری، لازمه ولایت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حکومت الهی (ولی فقیه): هدفش این است که "تک‌به‌تک مردم به صفت جمعی و اجتماعیشان در مقام امامت قرار بگیرند."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نتیجه: مردم‌سالاری، یعنی "مردم می‌خواهند حاکم شوند."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نقد: حکومت‌هایی که مردم خانه‌نشین‌اند (روضه خانه‌نشینی امیرالمومنین </a:t>
            </a:r>
            <a:r>
              <a:rPr lang="en-US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vs. </a:t>
            </a: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روضه خانه‌نشینی مردم).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امام زمان (عج): خروج از غیبت (خانه‌نشینی) منوط به خروج "انسان" و "اجتماع" از خانه‌نشینی.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نکته کلیدی: "اگر مردم‌سالاری نباشد، امکان ولایت و سالاریت فقیه... شکل نمی‌گیرد."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می‌خواهی امام حاکم شود؟ باید "مردم حاکم شوند."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امام (۱۲ فروردین ۵۸): روز "نخستین حکومت الله"، "بزرگترین اعیاد مذهبی و ملی".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حکومت مستضعفین = حکومت خدا: وقتی "مردم" به جمهوری اسلامی (حکومت مردم با صفت اسلامی) رأی می‌دهند، یعنی "مردم" حاکم می‌شوند، و "این حکومت خداست."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نقد: غفلت از مردم، دور شدن از هدف اصلی.</a:t>
            </a:r>
          </a:p>
        </p:txBody>
      </p:sp>
    </p:spTree>
    <p:extLst>
      <p:ext uri="{BB962C8B-B14F-4D97-AF65-F5344CB8AC3E}">
        <p14:creationId xmlns:p14="http://schemas.microsoft.com/office/powerpoint/2010/main" val="1044564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58FF12-FD5D-9276-D49D-DF307251E04D}"/>
              </a:ext>
            </a:extLst>
          </p:cNvPr>
          <p:cNvSpPr/>
          <p:nvPr/>
        </p:nvSpPr>
        <p:spPr>
          <a:xfrm>
            <a:off x="860721" y="721171"/>
            <a:ext cx="10470557" cy="4773478"/>
          </a:xfrm>
          <a:prstGeom prst="roundRect">
            <a:avLst>
              <a:gd name="adj" fmla="val 619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22FE5-5E60-0D51-53C8-647B12E1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10399" r="11490" b="10399"/>
          <a:stretch/>
        </p:blipFill>
        <p:spPr>
          <a:xfrm>
            <a:off x="726940" y="684435"/>
            <a:ext cx="3742276" cy="4846949"/>
          </a:xfrm>
          <a:prstGeom prst="roundRect">
            <a:avLst>
              <a:gd name="adj" fmla="val 1188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9F86579-010A-EA2A-CB5D-48F466C4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39094D-D89C-C97C-3034-AD09686948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D11207-0055-4BBB-8E50-E508BBA5D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62A7D2-8D30-955A-A84A-430DB8CA0D06}"/>
              </a:ext>
            </a:extLst>
          </p:cNvPr>
          <p:cNvSpPr txBox="1"/>
          <p:nvPr/>
        </p:nvSpPr>
        <p:spPr>
          <a:xfrm>
            <a:off x="4602997" y="1422159"/>
            <a:ext cx="6098582" cy="3371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ریشه‌های عمیق "ایمان به مردم</a:t>
            </a: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"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مرور: فهم‌های ویژه امام (انسان، عالم، خدا، تغییر اجتماعی).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نتیجه: دعوت امام و رهبری به مردم، یک طرح راهبردی با ریشه‌های عمیق.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تأیید: نگاه قرآنی و حکمی، "تنها طریق" است.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هدف: ایجاد "اجتماع الهی و مردم‌سالار" </a:t>
            </a:r>
            <a:endParaRPr lang="fa-IR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(یقوم الناس بالقسط، نجعلهم الائمه).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4557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58FF12-FD5D-9276-D49D-DF307251E04D}"/>
              </a:ext>
            </a:extLst>
          </p:cNvPr>
          <p:cNvSpPr/>
          <p:nvPr/>
        </p:nvSpPr>
        <p:spPr>
          <a:xfrm>
            <a:off x="860721" y="721171"/>
            <a:ext cx="10470557" cy="4773478"/>
          </a:xfrm>
          <a:prstGeom prst="roundRect">
            <a:avLst>
              <a:gd name="adj" fmla="val 619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22FE5-5E60-0D51-53C8-647B12E1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10399" r="11490" b="10399"/>
          <a:stretch/>
        </p:blipFill>
        <p:spPr>
          <a:xfrm>
            <a:off x="726940" y="684435"/>
            <a:ext cx="3742276" cy="4846949"/>
          </a:xfrm>
          <a:prstGeom prst="roundRect">
            <a:avLst>
              <a:gd name="adj" fmla="val 1188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9F86579-010A-EA2A-CB5D-48F466C4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39094D-D89C-C97C-3034-AD09686948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D11207-0055-4BBB-8E50-E508BBA5D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62A7D2-8D30-955A-A84A-430DB8CA0D06}"/>
              </a:ext>
            </a:extLst>
          </p:cNvPr>
          <p:cNvSpPr txBox="1"/>
          <p:nvPr/>
        </p:nvSpPr>
        <p:spPr>
          <a:xfrm>
            <a:off x="4469216" y="924394"/>
            <a:ext cx="6548033" cy="436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اراده ملی، جان‌مایه پیشرفت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لایه عمیق‌تر: حرکت مردم، ریشه در اراده مردم دارد.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کلام رهبری (گام دوم): "اراده ملی جان‌مایه پیشرفت همه‌جانبه و حقیقی ملت ایران است."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عظمت انقلاب/امام (۱): شکوفایی اراده در ملت (۴۲-۵۷).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عظمت انقلاب/امام (۲): قرار دادن این اراده در کانون مدیریت کشور.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هدف نهایی: پیشرفت ملت و شکوفایی خود مردم.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رسیدن به مقصد: "تا ته ماجرا با مردم می‌رویم."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تمدن اسلامی: تمدن مردم است (همانند تمدن ولایت و تمدن الهی).</a:t>
            </a:r>
          </a:p>
        </p:txBody>
      </p:sp>
    </p:spTree>
    <p:extLst>
      <p:ext uri="{BB962C8B-B14F-4D97-AF65-F5344CB8AC3E}">
        <p14:creationId xmlns:p14="http://schemas.microsoft.com/office/powerpoint/2010/main" val="2902257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1390943" y="545157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1453103" y="712922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3993742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9016428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6495320" y="662213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337121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5101925" y="6012907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572317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807513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042709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3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277905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4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513101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5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748297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6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83493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12379729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12946954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1351417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14026051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59327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28A93E-88B6-A5B4-5689-DC3E072941E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pic>
        <p:nvPicPr>
          <p:cNvPr id="8" name="Picture 7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B69C9F5-C603-7469-97F8-43BC4EF8EF9E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768123F-2E73-9775-B16A-07EE59732CF4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0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58FF12-FD5D-9276-D49D-DF307251E04D}"/>
              </a:ext>
            </a:extLst>
          </p:cNvPr>
          <p:cNvSpPr/>
          <p:nvPr/>
        </p:nvSpPr>
        <p:spPr>
          <a:xfrm>
            <a:off x="860721" y="391832"/>
            <a:ext cx="10470557" cy="5315369"/>
          </a:xfrm>
          <a:prstGeom prst="roundRect">
            <a:avLst>
              <a:gd name="adj" fmla="val 619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9F86579-010A-EA2A-CB5D-48F466C4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39094D-D89C-C97C-3034-AD09686948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2BD11207-0055-4BBB-8E50-E508BBA5D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62A7D2-8D30-955A-A84A-430DB8CA0D06}"/>
              </a:ext>
            </a:extLst>
          </p:cNvPr>
          <p:cNvSpPr txBox="1"/>
          <p:nvPr/>
        </p:nvSpPr>
        <p:spPr>
          <a:xfrm>
            <a:off x="690239" y="463167"/>
            <a:ext cx="10025357" cy="5172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اراده ملی، نه صرفاً حرکت عمومی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"حرکت عمومی": نه صرفاً "بدو بدو همگانی" یا "تلاش دائمی" (مانند غرب).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غرب: تلاش همگانی هست، اما اراده‌ها فردی و رقابتی است.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نتیجه رقابت: کیک اقتصاد بزرگ می‌شود، اما انسان‌ها گرگ‌وارند.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مسئله اصلی: "اراده ملی" (همه می‌خواهند ایران یا منطقه پیشرفت کند).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مثال: پیرزن روستایی که تخم‌مرغ هدیه می‌دهد، دانش‌آموز مستضعف که کنسرو کمک می‌کند.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نکته: اراده این افراد به اندازه احمد متوسلیان مؤثر است.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ریشه: قلب مشترک، عاطفه مشترک، خواست مشترک، مطالبه مشترک، ذهنیت مشترک، اعتقاد مشترک، فکر مشترک.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نتیجه: این اراده ملی است که به "حرکت واحد در جامعه" می‌انجامد.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لزوم فهم: "حرکت عمومی" بدون "اراده ملی" حقیقی نیست.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مثال: همه کار می‌کنند، اقتصاد بزرگ می‌شود، اما اگر اراده الهی نباشد، پیشرفت نیست.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اراده الهی: نه صرفاً انگیزه مالی یا قدرت، بلکه "یک اراده جمعی".</a:t>
            </a:r>
          </a:p>
        </p:txBody>
      </p:sp>
    </p:spTree>
    <p:extLst>
      <p:ext uri="{BB962C8B-B14F-4D97-AF65-F5344CB8AC3E}">
        <p14:creationId xmlns:p14="http://schemas.microsoft.com/office/powerpoint/2010/main" val="642878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58FF12-FD5D-9276-D49D-DF307251E04D}"/>
              </a:ext>
            </a:extLst>
          </p:cNvPr>
          <p:cNvSpPr/>
          <p:nvPr/>
        </p:nvSpPr>
        <p:spPr>
          <a:xfrm>
            <a:off x="860721" y="391832"/>
            <a:ext cx="10470557" cy="5315369"/>
          </a:xfrm>
          <a:prstGeom prst="roundRect">
            <a:avLst>
              <a:gd name="adj" fmla="val 619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2A7D2-8D30-955A-A84A-430DB8CA0D06}"/>
              </a:ext>
            </a:extLst>
          </p:cNvPr>
          <p:cNvSpPr txBox="1"/>
          <p:nvPr/>
        </p:nvSpPr>
        <p:spPr>
          <a:xfrm>
            <a:off x="461416" y="887180"/>
            <a:ext cx="10025357" cy="3474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جمع‌بندی و آینده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نصرت الهی: وابسته به "اراده جمعی" است، نه صرفاً حرکت. 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خطا: تصور غلط که صرفاً "مردم حرکت کنند، کار تمام است."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مثال جنگ: پیرزن روستایی مؤثر است؛ نه فقط سرداران و نیروهای مجاهد.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"حرکت عمومی" در دفاع مقدس: همه اقشار (راننده، معلم، دانش‌آموز) در آن سهیم بودند.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تأکید: "اراده ملی" را با "حرکت عمومی" صرف اشتباه نگیریم.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جمله کلیدی: "اراده ملی جان‌مایه پیشرفت همه‌جانبه و حقیقی ملت ایران است."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AABECF-3C7D-D479-4B1B-286F5E304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3" b="98090" l="796" r="99864">
                        <a14:foregroundMark x1="40305" y1="33015" x2="16663" y2="62756"/>
                        <a14:foregroundMark x1="44624" y1="15553" x2="2160" y2="30423"/>
                        <a14:foregroundMark x1="2160" y1="30423" x2="1910" y2="29195"/>
                        <a14:foregroundMark x1="95590" y1="22374" x2="50921" y2="66576"/>
                        <a14:foregroundMark x1="50921" y1="66576" x2="50330" y2="63574"/>
                        <a14:foregroundMark x1="95090" y1="39836" x2="67606" y2="88131"/>
                        <a14:foregroundMark x1="67606" y1="88131" x2="31007" y2="84857"/>
                        <a14:foregroundMark x1="91134" y1="17053" x2="95408" y2="18690"/>
                        <a14:foregroundMark x1="95408" y1="18690" x2="99363" y2="50750"/>
                        <a14:foregroundMark x1="99363" y1="50750" x2="96613" y2="72033"/>
                        <a14:foregroundMark x1="96613" y1="72033" x2="93567" y2="81855"/>
                        <a14:foregroundMark x1="98272" y1="10914" x2="99795" y2="78035"/>
                        <a14:foregroundMark x1="99909" y1="83356" x2="99909" y2="83356"/>
                        <a14:foregroundMark x1="99909" y1="83356" x2="99909" y2="83356"/>
                        <a14:foregroundMark x1="16526" y1="13233" x2="3183" y2="11323"/>
                        <a14:foregroundMark x1="3183" y1="11323" x2="3137" y2="37244"/>
                        <a14:foregroundMark x1="3137" y1="37244" x2="4069" y2="52115"/>
                        <a14:foregroundMark x1="4206" y1="54434" x2="4206" y2="54434"/>
                        <a14:foregroundMark x1="19823" y1="76535" x2="20209" y2="76535"/>
                        <a14:foregroundMark x1="28347" y1="89495" x2="21960" y2="67940"/>
                        <a14:foregroundMark x1="21960" y1="67940" x2="7661" y2="66439"/>
                        <a14:foregroundMark x1="7661" y1="66439" x2="6147" y2="77773"/>
                        <a14:foregroundMark x1="2796" y1="54570" x2="818" y2="77490"/>
                        <a14:foregroundMark x1="818" y1="77490" x2="1659" y2="97408"/>
                        <a14:foregroundMark x1="2546" y1="93588" x2="3183" y2="98090"/>
                        <a14:backgroundMark x1="20982" y1="89495" x2="7502" y2="93315"/>
                        <a14:backgroundMark x1="20209" y1="84857" x2="9025" y2="85675"/>
                        <a14:backgroundMark x1="4206" y1="81310" x2="3819" y2="78308"/>
                        <a14:backgroundMark x1="3433" y1="84311" x2="3183" y2="85948"/>
                        <a14:backgroundMark x1="4319" y1="84311" x2="3433" y2="85948"/>
                        <a14:backgroundMark x1="2932" y1="83629" x2="5092" y2="75989"/>
                        <a14:backgroundMark x1="4706" y1="83629" x2="5092" y2="75989"/>
                        <a14:backgroundMark x1="3933" y1="92769" x2="3933" y2="92769"/>
                        <a14:backgroundMark x1="4069" y1="92769" x2="4456" y2="91269"/>
                        <a14:backgroundMark x1="5979" y1="80628" x2="5979" y2="80628"/>
                        <a14:backgroundMark x1="2932" y1="84311" x2="4706" y2="87449"/>
                        <a14:backgroundMark x1="5092" y1="88131" x2="3569" y2="87449"/>
                        <a14:backgroundMark x1="3433" y1="82810" x2="4819" y2="85130"/>
                        <a14:backgroundMark x1="4706" y1="88950" x2="3683" y2="89768"/>
                        <a14:backgroundMark x1="5842" y1="82128" x2="4569" y2="84311"/>
                        <a14:backgroundMark x1="6729" y1="82128" x2="4819" y2="72169"/>
                        <a14:backgroundMark x1="5842" y1="77490" x2="5342" y2="87449"/>
                        <a14:backgroundMark x1="5456" y1="85130" x2="3933" y2="92769"/>
                        <a14:backgroundMark x1="6229" y1="78990" x2="7365" y2="80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621"/>
            <a:ext cx="12191999" cy="2032115"/>
          </a:xfrm>
          <a:prstGeom prst="rect">
            <a:avLst/>
          </a:prstGeom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9F86579-010A-EA2A-CB5D-48F466C4EB7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2" y="3280294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39094D-D89C-C97C-3034-AD096869487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38834" y="3980867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2BD11207-0055-4BBB-8E50-E508BBA5D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A1072FD-A87C-B736-E381-84F5EB81912C}"/>
              </a:ext>
            </a:extLst>
          </p:cNvPr>
          <p:cNvSpPr/>
          <p:nvPr/>
        </p:nvSpPr>
        <p:spPr>
          <a:xfrm>
            <a:off x="-1" y="5872679"/>
            <a:ext cx="2278251" cy="970316"/>
          </a:xfrm>
          <a:prstGeom prst="rtTriangle">
            <a:avLst/>
          </a:prstGeom>
          <a:solidFill>
            <a:srgbClr val="19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5002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CEF321-DC55-B4C4-033D-7FCC5E92FF0E}"/>
              </a:ext>
            </a:extLst>
          </p:cNvPr>
          <p:cNvSpPr/>
          <p:nvPr/>
        </p:nvSpPr>
        <p:spPr>
          <a:xfrm>
            <a:off x="588935" y="521985"/>
            <a:ext cx="11104375" cy="5185216"/>
          </a:xfrm>
          <a:prstGeom prst="roundRect">
            <a:avLst>
              <a:gd name="adj" fmla="val 536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98AA5E5B-AFDE-119D-7411-0BFB2E9D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963F862-666E-9084-82A3-C5674FB3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1B462430-592F-E7DD-144A-D61C46BFD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F813F0-AAEB-96CC-3EB6-2F034618072F}"/>
              </a:ext>
            </a:extLst>
          </p:cNvPr>
          <p:cNvSpPr txBox="1"/>
          <p:nvPr/>
        </p:nvSpPr>
        <p:spPr>
          <a:xfrm>
            <a:off x="4111572" y="834478"/>
            <a:ext cx="7350071" cy="351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اراده ملی، جوهره انسانیت و پیشرفت</a:t>
            </a:r>
            <a:endParaRPr lang="fa-IR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اهمیت: اراده ملی، جوهره انسانیت و عامل تحقق واقعی.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انسان: بدون اراده، دچار موانع، یأس، انحراف، انفعال.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قرآن کریم: انبیاء ویژه (اولی العزم)، صاحبان اراده و عزم‌اند.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استاد امام: جوهره انسانیت، "عزم و اراده" است.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دشمن امروز: تمدن غرب، با پشتیبانی دانش، رسانه، سرمایه و قدرت.</a:t>
            </a:r>
            <a:endParaRPr lang="fa-IR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7B9D0-8155-0635-C1FF-891439DDF12B}"/>
              </a:ext>
            </a:extLst>
          </p:cNvPr>
          <p:cNvSpPr txBox="1"/>
          <p:nvPr/>
        </p:nvSpPr>
        <p:spPr>
          <a:xfrm>
            <a:off x="929897" y="1605891"/>
            <a:ext cx="4717471" cy="2807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شناخت عمیق ملت‌ها (ساخت دین‌های تقلبی، داعش).</a:t>
            </a:r>
            <a:endParaRPr lang="fa-IR" sz="2000" kern="100" dirty="0">
              <a:solidFill>
                <a:srgbClr val="000000"/>
              </a:solidFill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استخدام جذابیت‌ها (دانش، فرهنگ، زیبایی).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ظلم شیک: جوانان ما را از کشور فراری می‌دهد، چون نمی‌توانند باور کنند این ظلم است.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دشمن بیدار: "آن کس که نخوابد تو می‌خوابی؟"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حضور همه جانبه: آموزش، حکمرانی، سلامت، تغذیه، تفریح، دفاع، خبررسانی.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4CDE5-2C42-0564-C6C1-C9F7ACF9FAAD}"/>
              </a:ext>
            </a:extLst>
          </p:cNvPr>
          <p:cNvSpPr txBox="1"/>
          <p:nvPr/>
        </p:nvSpPr>
        <p:spPr>
          <a:xfrm>
            <a:off x="2577238" y="4782535"/>
            <a:ext cx="8884405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نتیجه: در مواجهه با چنین دشمنی، تلاش‌های فردی منحرف، منفعل یا منکوب می‌شود.</a:t>
            </a:r>
            <a:endParaRPr lang="en-US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0895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CEF321-DC55-B4C4-033D-7FCC5E92FF0E}"/>
              </a:ext>
            </a:extLst>
          </p:cNvPr>
          <p:cNvSpPr/>
          <p:nvPr/>
        </p:nvSpPr>
        <p:spPr>
          <a:xfrm>
            <a:off x="1230824" y="521985"/>
            <a:ext cx="9730352" cy="5185216"/>
          </a:xfrm>
          <a:prstGeom prst="roundRect">
            <a:avLst>
              <a:gd name="adj" fmla="val 536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98AA5E5B-AFDE-119D-7411-0BFB2E9D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963F862-666E-9084-82A3-C5674FB3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1B462430-592F-E7DD-144A-D61C46BFD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7B9FC-B32F-13F6-FAD0-B216F2E2B94A}"/>
              </a:ext>
            </a:extLst>
          </p:cNvPr>
          <p:cNvSpPr txBox="1"/>
          <p:nvPr/>
        </p:nvSpPr>
        <p:spPr>
          <a:xfrm>
            <a:off x="2084013" y="799745"/>
            <a:ext cx="7412064" cy="1980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"</a:t>
            </a: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اراده ملی" تنها راه پیروزی</a:t>
            </a:r>
            <a:endParaRPr lang="en-US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سنگلاخ بودن راه: مسیر انقلاب، کوهستانی و یخ‌زده است، نه آسفالته.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نیاز به رنج و سختی، نه رها کردن و بی‌خیال شدن.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نکته کلیدی: اگر در ملتی "اراده ملی" شکل گیرد، هیچ چیز جلودار نیست.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5C9ED-103B-7322-184B-1D6F729E7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23" y="3058304"/>
            <a:ext cx="6800154" cy="264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197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CEF321-DC55-B4C4-033D-7FCC5E92FF0E}"/>
              </a:ext>
            </a:extLst>
          </p:cNvPr>
          <p:cNvSpPr/>
          <p:nvPr/>
        </p:nvSpPr>
        <p:spPr>
          <a:xfrm>
            <a:off x="981722" y="521985"/>
            <a:ext cx="10248254" cy="5185216"/>
          </a:xfrm>
          <a:prstGeom prst="roundRect">
            <a:avLst>
              <a:gd name="adj" fmla="val 536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98AA5E5B-AFDE-119D-7411-0BFB2E9D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963F862-666E-9084-82A3-C5674FB3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1B462430-592F-E7DD-144A-D61C46BFD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3CC31F-288C-5D1B-E3CE-8D66EB8993A3}"/>
              </a:ext>
            </a:extLst>
          </p:cNvPr>
          <p:cNvSpPr txBox="1"/>
          <p:nvPr/>
        </p:nvSpPr>
        <p:spPr>
          <a:xfrm>
            <a:off x="630264" y="976636"/>
            <a:ext cx="10248254" cy="4275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امکان‌پذیری اراده ملی (</a:t>
            </a:r>
            <a:r>
              <a:rPr lang="ar-SA" sz="2000" kern="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قو</a:t>
            </a:r>
            <a:r>
              <a:rPr lang="ar-SA" sz="20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وع الحدُّ أعدلُ الدلیل)</a:t>
            </a:r>
            <a:endParaRPr lang="en-US" sz="2000" kern="1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 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پرسش: آیا این ایده "اراده ملی" شدنی است؟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پاسخ: امروز "سخت نیست"؛ ما در حال "بازبینی" و "بازفهمی" هستیم.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دلیل اصلی: "</a:t>
            </a: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وقوعُه الحدّ عَدلُ الدلیل علی الشیء</a:t>
            </a: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" (وقوع هر چیزی، بهترین دلیل بر امکان آن است).</a:t>
            </a:r>
            <a:endParaRPr lang="fa-IR" sz="2000" kern="100" dirty="0">
              <a:solidFill>
                <a:srgbClr val="000000"/>
              </a:solidFill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* فعلیت: این اتفاق افتاده است؛ "شده است."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دشمنی‌ها: همه دنیا مقابل ایران بودند (پهلوی، ساواک، اسرائیل، آمریکا).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ضعف‌های داخلی: روحانیت ضعیف، ملت غرق در مظاهر دنیایی (فیلم فارسی، کاباره)، شاه بی‌کفایت اما حرفه‌ای در سرکوب.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باور نکردنی: پیروزی انقلاب (</a:t>
            </a:r>
            <a:r>
              <a:rPr lang="fa-IR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۵۷) </a:t>
            </a: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برای بسیاری غیر قابل باور بود.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معجزه: امام می‌گوید "معجزه" کردیم، رهبری می‌گوید "معجزه‌های زمان ما شبیه معجزه موسی نیست."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946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CEF321-DC55-B4C4-033D-7FCC5E92FF0E}"/>
              </a:ext>
            </a:extLst>
          </p:cNvPr>
          <p:cNvSpPr/>
          <p:nvPr/>
        </p:nvSpPr>
        <p:spPr>
          <a:xfrm>
            <a:off x="981722" y="521985"/>
            <a:ext cx="10248254" cy="5185216"/>
          </a:xfrm>
          <a:prstGeom prst="roundRect">
            <a:avLst>
              <a:gd name="adj" fmla="val 536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98AA5E5B-AFDE-119D-7411-0BFB2E9D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963F862-666E-9084-82A3-C5674FB3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1B462430-592F-E7DD-144A-D61C46BFD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3CC31F-288C-5D1B-E3CE-8D66EB8993A3}"/>
              </a:ext>
            </a:extLst>
          </p:cNvPr>
          <p:cNvSpPr txBox="1"/>
          <p:nvPr/>
        </p:nvSpPr>
        <p:spPr>
          <a:xfrm>
            <a:off x="-470326" y="865193"/>
            <a:ext cx="10248254" cy="2976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"مردم": معجزه انقلاب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معجزه یعنی: انجام کاری که به هیچ روشی امکان‌پذیر نبود.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مانند: شکافته شدن نیل با عصای موسی (امری غیرممکن، اما محقق شد).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تأکید: انقلاب، خود یک معجزه بود که با حضور مردم محقق شد.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ادامه راه: برای پیشبرد بقیه انقلاب نیز باید با همین "معجزه" (مردم) پیش رفت.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دعوت رهبری: دعوتی برای "اعجاز".</a:t>
            </a:r>
          </a:p>
        </p:txBody>
      </p:sp>
      <p:pic>
        <p:nvPicPr>
          <p:cNvPr id="7" name="Picture 6" descr="A group of people sitting around tables in a garden&#10;&#10;AI-generated content may be incorrect.">
            <a:extLst>
              <a:ext uri="{FF2B5EF4-FFF2-40B4-BE49-F238E27FC236}">
                <a16:creationId xmlns:a16="http://schemas.microsoft.com/office/drawing/2014/main" id="{236FE690-A681-DA2D-5619-9EE489F24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1" b="35593"/>
          <a:stretch/>
        </p:blipFill>
        <p:spPr>
          <a:xfrm>
            <a:off x="2316666" y="3412601"/>
            <a:ext cx="3264814" cy="229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838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409699" y="712922"/>
            <a:ext cx="9820275" cy="4733373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76A44-2FB7-1503-514F-35353D22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1234" r="3085" b="1521"/>
          <a:stretch/>
        </p:blipFill>
        <p:spPr>
          <a:xfrm>
            <a:off x="743208" y="701600"/>
            <a:ext cx="3066111" cy="4744695"/>
          </a:xfrm>
          <a:prstGeom prst="roundRect">
            <a:avLst>
              <a:gd name="adj" fmla="val 2039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BE200-8D83-D401-C146-CE667D8978D5}"/>
              </a:ext>
            </a:extLst>
          </p:cNvPr>
          <p:cNvSpPr txBox="1"/>
          <p:nvPr/>
        </p:nvSpPr>
        <p:spPr>
          <a:xfrm>
            <a:off x="4741801" y="1139315"/>
            <a:ext cx="5555690" cy="3869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مردم، معجزه زمان ما</a:t>
            </a:r>
            <a:endParaRPr lang="en-US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اوج بحث: مردم به عنوان یک معجزه.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تفاوت معجزات: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انبیا: معجزات فردی (عصای موسی، دم عیسوی).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امروز: معجزات اجتماعی (معجزه‌ای به نام مردم).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تعریف معجزه: انجام کاری غیرممکن به شیوه عادی، در افقی بسیار برتر از توانایی‌های معمولی.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نمونه‌ها: آزادی خرمشهر، انقلاب اسلامی، دفاع مقدس.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060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409699" y="712922"/>
            <a:ext cx="9820275" cy="4733373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76A44-2FB7-1503-514F-35353D22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1234" r="3085" b="1521"/>
          <a:stretch/>
        </p:blipFill>
        <p:spPr>
          <a:xfrm>
            <a:off x="743208" y="701600"/>
            <a:ext cx="3066111" cy="4744695"/>
          </a:xfrm>
          <a:prstGeom prst="roundRect">
            <a:avLst>
              <a:gd name="adj" fmla="val 2039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9F2F9-B5C7-07C3-AAE9-C256609271B3}"/>
              </a:ext>
            </a:extLst>
          </p:cNvPr>
          <p:cNvSpPr txBox="1"/>
          <p:nvPr/>
        </p:nvSpPr>
        <p:spPr>
          <a:xfrm>
            <a:off x="3063175" y="856621"/>
            <a:ext cx="7659098" cy="4908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امکان‌پذیری و "روایت پیشرفت"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سوال مهم: آیا مطلوبیت‌ها و آرزوهای ما (حضور مردم، اراده ملی) ممکن است؟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پاسخ: مراجعه به "روایت پیشرفت" (آنچه انقلابیون دنبال می‌کنند).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بیانیه گام دوم: "عظمت رابطه" (چهار عظمت).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تأکید رهبری: اهمیت درک عظمت حادثه انقلاب و راه طی شده (زیرا "معجزه" بود).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تصور اولیه: پیروزی انقلاب، سال‌ها بعد (حتی برای خوش‌بینان).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واقعیت: پیروزی در کمتر از دو سال پس از شروع مبارزات (معجزه).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معادله ناترازمند: تلاش مردم (اندازه عادی) با پیروزی (اندازه عظیم) متناسب نبود.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معجزه یعنی: این تلاش‌ها، "معجزه" را رقم زد (همانند عصای موسی که اژدها شد).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نقد گذشته: انقلاب نه با کشتار و نفوذ و قدرت، بلکه با اعتصاب، اعتراض و تظاهرات.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نتیجه: شاه رفت! (این همان معجزه است).</a:t>
            </a:r>
          </a:p>
          <a:p>
            <a:pPr marL="342900" marR="0" indent="-3429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a-IR" sz="2000" kern="100" noProof="1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6239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409699" y="712922"/>
            <a:ext cx="9820275" cy="4960102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76A44-2FB7-1503-514F-35353D22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1234" r="3085" b="1521"/>
          <a:stretch/>
        </p:blipFill>
        <p:spPr>
          <a:xfrm>
            <a:off x="916953" y="820625"/>
            <a:ext cx="3066111" cy="4744695"/>
          </a:xfrm>
          <a:prstGeom prst="roundRect">
            <a:avLst>
              <a:gd name="adj" fmla="val 2039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BE200-8D83-D401-C146-CE667D8978D5}"/>
              </a:ext>
            </a:extLst>
          </p:cNvPr>
          <p:cNvSpPr txBox="1"/>
          <p:nvPr/>
        </p:nvSpPr>
        <p:spPr>
          <a:xfrm>
            <a:off x="3983064" y="808102"/>
            <a:ext cx="6803605" cy="4864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تحقق معجزه در تاریخ انقلاب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تأیید امکان: "امروز خیلی راحت می‌توانم توضیح دهم."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گذشته: آیات قرآن و حکمت را بیان می‌کردیم، اما "دل راضی نبود" (نیاز به گواه تاریخی).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امروز: "بیا دستت را بگیرم، برویم تاریخ انقلاب اسلامی را با هم ببینیم."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کار بزرگ: کارهایی کرده‌ایم که "هیچ‌کس به حالت عادی نمی‌توانسته انجام دهد."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نقش امام: امام می‌گوید "من که هیچ‌کاره بودم، خدا انقلاب کرد." (امام خودشان را از این عظمت کنار می‌کشند).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معجزه (وسیله): در اینجا "اراده مردم" است (همانند عصای موسی که اراده نبوی بود).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بررسی تاریخی:  قبل از انقلاب: رژیم پهلوی قوی، ساواک، اسرائیل، آمریکا؛ روحانیت ضعیف، ملت غرق در دنیا، شاه دست‌نشانده اما حرفه‌ای در سرکوب.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نتیجه: "شدنی نبود" اما "شد."</a:t>
            </a:r>
          </a:p>
        </p:txBody>
      </p:sp>
    </p:spTree>
    <p:extLst>
      <p:ext uri="{BB962C8B-B14F-4D97-AF65-F5344CB8AC3E}">
        <p14:creationId xmlns:p14="http://schemas.microsoft.com/office/powerpoint/2010/main" val="175974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409699" y="712922"/>
            <a:ext cx="9820275" cy="4960102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76A44-2FB7-1503-514F-35353D22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1234" r="3085" b="1521"/>
          <a:stretch/>
        </p:blipFill>
        <p:spPr>
          <a:xfrm>
            <a:off x="916953" y="820625"/>
            <a:ext cx="3066111" cy="4744695"/>
          </a:xfrm>
          <a:prstGeom prst="roundRect">
            <a:avLst>
              <a:gd name="adj" fmla="val 2039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BE200-8D83-D401-C146-CE667D8978D5}"/>
              </a:ext>
            </a:extLst>
          </p:cNvPr>
          <p:cNvSpPr txBox="1"/>
          <p:nvPr/>
        </p:nvSpPr>
        <p:spPr>
          <a:xfrm>
            <a:off x="3983064" y="925171"/>
            <a:ext cx="6803605" cy="4601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تداوم معجزات و "فرمول اعجاز"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معجزه در دوره انقلاب: (بعد از پیروزی)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بحران‌های داخلی: درگیری‌های مرزی، ضعف حکومت مرکزی، ترورها (منافقین)، نفوذ در ارتش و دولت (شهید بهشتی، رجایی).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تحریم مطلق: (سیم خاردار هم نمی‌توانستیم بخریم).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دانشگاه استعماری: بدون توانایی ساخت و تعمیر (فیلم منصور).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جنگ تحمیلی (۳۱ شهریور ۵۹): صدام (با حمایت فرانسه، آمریکا، اسرائیل، آلمان، شوروی) به مناطق وسیعی حمله کرد.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وضعیت ما: ارتش ضعیف، رئیس جمهور خائن (بنی‌صدر).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نتیجه: در کمتر از دو سال، تمام مناطق آزاد شد.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معجزه خرمشهر: "خرمشهر را خدا آزاد کرد." (۱۹ هزار اسیر در عملیات بیت‌المقدس).</a:t>
            </a:r>
          </a:p>
        </p:txBody>
      </p:sp>
    </p:spTree>
    <p:extLst>
      <p:ext uri="{BB962C8B-B14F-4D97-AF65-F5344CB8AC3E}">
        <p14:creationId xmlns:p14="http://schemas.microsoft.com/office/powerpoint/2010/main" val="144192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3931084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1453103" y="712922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3993742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9016428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6495320" y="662213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136452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5371652" y="5974161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606852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842048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077244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3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312440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4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547636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5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782832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6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7018028" y="5974161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12379729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12946954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1351417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14026051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59327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9" name="Picture 8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5A594ADC-123F-B934-5424-8F29BC37A1C8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AC06E4C8-FF0C-4E39-C7A5-47309029A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6DE415-C147-757E-BE20-D35172EF206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04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409699" y="712922"/>
            <a:ext cx="9820275" cy="4960102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76A44-2FB7-1503-514F-35353D22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1234" r="3085" b="1521"/>
          <a:stretch/>
        </p:blipFill>
        <p:spPr>
          <a:xfrm>
            <a:off x="916953" y="820625"/>
            <a:ext cx="3066111" cy="4744695"/>
          </a:xfrm>
          <a:prstGeom prst="roundRect">
            <a:avLst>
              <a:gd name="adj" fmla="val 2039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BE200-8D83-D401-C146-CE667D8978D5}"/>
              </a:ext>
            </a:extLst>
          </p:cNvPr>
          <p:cNvSpPr txBox="1"/>
          <p:nvPr/>
        </p:nvSpPr>
        <p:spPr>
          <a:xfrm>
            <a:off x="3983064" y="1292680"/>
            <a:ext cx="6803605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تداوم اعجاز: "هر روز معجزه می‌کنیم."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بودن ما: (انقلاب ۴۶ ساله) امروز "معجزه" است (مانند زنده بودن موسی در کاخ فرعون، یا طول عمر امام زمان).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منشأ اعجاز: "اراده این مردم است" (به نور اهل بیت و قداست امام).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نقد: دعای امام (که مستجاب است)، اما دعای امیرالمومنین و اباعبدالله نیز بود؛ چرا آنجا نشد؟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پاسخ: "اعجازش، اعجاز شخصی امیرالمومنین نیست، اعجاز شخصی امام خمینی نیست، اعجاز مال این مردم است."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دعوت رهبری: "فرمول این اعجاز را به دست بیاوریم."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کاربرد: در اقتصاد، حجاب، عدالت، غزه.</a:t>
            </a:r>
          </a:p>
        </p:txBody>
      </p:sp>
    </p:spTree>
    <p:extLst>
      <p:ext uri="{BB962C8B-B14F-4D97-AF65-F5344CB8AC3E}">
        <p14:creationId xmlns:p14="http://schemas.microsoft.com/office/powerpoint/2010/main" val="2177877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0481EB-9F74-C134-DB4D-88311BC52B4F}"/>
              </a:ext>
            </a:extLst>
          </p:cNvPr>
          <p:cNvSpPr/>
          <p:nvPr/>
        </p:nvSpPr>
        <p:spPr>
          <a:xfrm>
            <a:off x="836908" y="712922"/>
            <a:ext cx="9885365" cy="4754880"/>
          </a:xfrm>
          <a:prstGeom prst="roundRect">
            <a:avLst>
              <a:gd name="adj" fmla="val 60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CDBE1-684B-3C8D-3124-C5F559E3C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7678"/>
          <a:stretch/>
        </p:blipFill>
        <p:spPr>
          <a:xfrm>
            <a:off x="7997932" y="694324"/>
            <a:ext cx="3232043" cy="4773478"/>
          </a:xfrm>
          <a:prstGeom prst="roundRect">
            <a:avLst>
              <a:gd name="adj" fmla="val 1705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26B953A3-4EE9-B1FA-BF29-9D32D4AD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547D65E-EEA1-0D72-EA5F-2FB2F1A8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76BEA12C-34A8-10F6-4021-EB2C3C5DC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0A1B2-588B-389D-C37C-B44214FD0C9F}"/>
              </a:ext>
            </a:extLst>
          </p:cNvPr>
          <p:cNvSpPr txBox="1"/>
          <p:nvPr/>
        </p:nvSpPr>
        <p:spPr>
          <a:xfrm>
            <a:off x="1368129" y="1170253"/>
            <a:ext cx="6098582" cy="3840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معجزه مردم و سوال از امکان</a:t>
            </a:r>
            <a:endParaRPr lang="en-US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اهمیت بحث: درک عمق دعوت رهبری و امتداد آن به حل مسائل امروز انقلاب.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تأکید: "ایمان به مردم" یک راهگشای عظیم است.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پاسخ به سوال از امکان: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از منظر امام و رهبری: منطق ثابت است و هرگز جابجا نشده.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آینه میدان انقلاب: تحقق دعوت امام در عرصه‌های مختلف.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اثبات: انقلاب و دفاع مقدس، نمونه‌های "معجزه" (شدنی نبود، اما شد).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خرمشهر: معجزه پشت معجزه.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7935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0481EB-9F74-C134-DB4D-88311BC52B4F}"/>
              </a:ext>
            </a:extLst>
          </p:cNvPr>
          <p:cNvSpPr/>
          <p:nvPr/>
        </p:nvSpPr>
        <p:spPr>
          <a:xfrm>
            <a:off x="836908" y="712921"/>
            <a:ext cx="9885365" cy="5623093"/>
          </a:xfrm>
          <a:prstGeom prst="roundRect">
            <a:avLst>
              <a:gd name="adj" fmla="val 60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CDBE1-684B-3C8D-3124-C5F559E3C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7678"/>
          <a:stretch/>
        </p:blipFill>
        <p:spPr>
          <a:xfrm>
            <a:off x="8256904" y="1137728"/>
            <a:ext cx="3232043" cy="4773478"/>
          </a:xfrm>
          <a:prstGeom prst="roundRect">
            <a:avLst>
              <a:gd name="adj" fmla="val 1705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26B953A3-4EE9-B1FA-BF29-9D32D4AD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4614202"/>
            <a:ext cx="582288" cy="580976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547D65E-EEA1-0D72-EA5F-2FB2F1A8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-10893" y="5270279"/>
            <a:ext cx="846938" cy="758966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76BEA12C-34A8-10F6-4021-EB2C3C5DC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0A1B2-588B-389D-C37C-B44214FD0C9F}"/>
              </a:ext>
            </a:extLst>
          </p:cNvPr>
          <p:cNvSpPr txBox="1"/>
          <p:nvPr/>
        </p:nvSpPr>
        <p:spPr>
          <a:xfrm>
            <a:off x="329206" y="931649"/>
            <a:ext cx="7730182" cy="5238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دشواری امروز و هدف دشمن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سوال: آیا امکان‌پذیری به خاطر سادگی‌های اولیه انقلاب نبوده؟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پاسخ: خیر؛ امروز تمسک به این معجزه از بعضی جهات سخت‌تر است.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چرا؟ مسئله "اراده ملی" است.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ریشه اراده: ذهنیت مشترک و خواست مشترک جامعه.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رابطه: هرچه قبول و تعلق خاطر عمیق‌تر، اراده قوی‌تر.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 دشمن: منکوب کردن "اراده ملی".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دشمن از چه کسی شکست خورد؟ از "مردم ایران" (نه فقط از امام یا فرماندهان).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تأکید امام: "اگر من هم امروز کنار بروم، مردم کنار نمی‌روند." (با وجود دولت‌های خائن).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نقشه دشمن: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صدام: هدفش نه کشورگشایی، بلکه مشغول کردن ایران و "سست کردن اراده مردم".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روش‌ها: نفوذ (منافقین در دهه ۶۰)، تحریم، تهاجم فرهنگی (دهه ۷۰ به بعد).</a:t>
            </a:r>
          </a:p>
        </p:txBody>
      </p:sp>
    </p:spTree>
    <p:extLst>
      <p:ext uri="{BB962C8B-B14F-4D97-AF65-F5344CB8AC3E}">
        <p14:creationId xmlns:p14="http://schemas.microsoft.com/office/powerpoint/2010/main" val="1044158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0481EB-9F74-C134-DB4D-88311BC52B4F}"/>
              </a:ext>
            </a:extLst>
          </p:cNvPr>
          <p:cNvSpPr/>
          <p:nvPr/>
        </p:nvSpPr>
        <p:spPr>
          <a:xfrm>
            <a:off x="836908" y="712921"/>
            <a:ext cx="9885365" cy="5623093"/>
          </a:xfrm>
          <a:prstGeom prst="roundRect">
            <a:avLst>
              <a:gd name="adj" fmla="val 60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CDBE1-684B-3C8D-3124-C5F559E3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1" b="-9071"/>
          <a:stretch/>
        </p:blipFill>
        <p:spPr>
          <a:xfrm>
            <a:off x="8643961" y="1177172"/>
            <a:ext cx="3049350" cy="4503655"/>
          </a:xfrm>
          <a:prstGeom prst="roundRect">
            <a:avLst>
              <a:gd name="adj" fmla="val 1705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26B953A3-4EE9-B1FA-BF29-9D32D4AD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4614202"/>
            <a:ext cx="582288" cy="580976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547D65E-EEA1-0D72-EA5F-2FB2F1A8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-10893" y="5270279"/>
            <a:ext cx="846938" cy="758966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76BEA12C-34A8-10F6-4021-EB2C3C5DC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0A1B2-588B-389D-C37C-B44214FD0C9F}"/>
              </a:ext>
            </a:extLst>
          </p:cNvPr>
          <p:cNvSpPr txBox="1"/>
          <p:nvPr/>
        </p:nvSpPr>
        <p:spPr>
          <a:xfrm>
            <a:off x="370885" y="879390"/>
            <a:ext cx="8153016" cy="5238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محاصره ذهنی و تفرقه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شکست نقشه‌های قبلی دشمن: تحریم، نفوذ، تهاجم فرهنگی اثرگذار نبود.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 کنونی دشمن: سرمایه‌گذاری بر "ریشه‌های اراده" (نه خود عمل و اراده).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روش امروز: "محاصره ذهنی" و "محاصره تبلیغاتی پرفشار".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چرخش ذهنیت ملت: از انقلاب اسلامی و همراهی با جمهوری اسلامی.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کاهش محبت: نسبت به انقلاب.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تاکتیک: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بزرگ‌نمایی ضعف‌ها: و کوچک‌نمایی قوت‌ها.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القای ناکارآمدی: "نشد"، "شعار است"، "مسئولین دزدند/بی‌عرضه‌اند/ناکارآمدند".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* ایجاد بدبینی: مردم نسبت به حاکمیت، حزب‌الله نسبت به مردم، طبقات مختلف نسبت به یکدیگر.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نتیجه: "اراده ملی سست و از بین می‌رود." (همه با هم یک هدف را دنبال نکنیم، گم شود).</a:t>
            </a:r>
          </a:p>
        </p:txBody>
      </p:sp>
    </p:spTree>
    <p:extLst>
      <p:ext uri="{BB962C8B-B14F-4D97-AF65-F5344CB8AC3E}">
        <p14:creationId xmlns:p14="http://schemas.microsoft.com/office/powerpoint/2010/main" val="409296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0481EB-9F74-C134-DB4D-88311BC52B4F}"/>
              </a:ext>
            </a:extLst>
          </p:cNvPr>
          <p:cNvSpPr/>
          <p:nvPr/>
        </p:nvSpPr>
        <p:spPr>
          <a:xfrm>
            <a:off x="1153317" y="712923"/>
            <a:ext cx="9885365" cy="2960176"/>
          </a:xfrm>
          <a:prstGeom prst="roundRect">
            <a:avLst>
              <a:gd name="adj" fmla="val 60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CDBE1-684B-3C8D-3124-C5F559E3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1" b="-9071"/>
          <a:stretch/>
        </p:blipFill>
        <p:spPr>
          <a:xfrm>
            <a:off x="1530276" y="2102123"/>
            <a:ext cx="3049350" cy="4503655"/>
          </a:xfrm>
          <a:prstGeom prst="roundRect">
            <a:avLst>
              <a:gd name="adj" fmla="val 17057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26B953A3-4EE9-B1FA-BF29-9D32D4AD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5" y="4614202"/>
            <a:ext cx="582288" cy="580976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547D65E-EEA1-0D72-EA5F-2FB2F1A8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31690" y="5345381"/>
            <a:ext cx="846938" cy="758966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76BEA12C-34A8-10F6-4021-EB2C3C5DC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0A1B2-588B-389D-C37C-B44214FD0C9F}"/>
              </a:ext>
            </a:extLst>
          </p:cNvPr>
          <p:cNvSpPr txBox="1"/>
          <p:nvPr/>
        </p:nvSpPr>
        <p:spPr>
          <a:xfrm>
            <a:off x="2184586" y="1045840"/>
            <a:ext cx="8153016" cy="2112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دعوت امروز رهبری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خلاصه وضعیت: محاصره نظامی (اثر نکرد)، محاصره سیاسی (اثر نکرد)، محاصره اقتصادی (اثر نکرد)، اکنون محاصره ذهنی.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هدف: از بین بردن وحدت هدف و اراده ملی.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بر اساس آنچه گفته شد: "مهم‌ترین دعوت حضرت آقا امروز چیست؟"</a:t>
            </a:r>
          </a:p>
        </p:txBody>
      </p:sp>
    </p:spTree>
    <p:extLst>
      <p:ext uri="{BB962C8B-B14F-4D97-AF65-F5344CB8AC3E}">
        <p14:creationId xmlns:p14="http://schemas.microsoft.com/office/powerpoint/2010/main" val="3276837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246B8-3627-888D-CAC7-9ECAB26FEDB6}"/>
              </a:ext>
            </a:extLst>
          </p:cNvPr>
          <p:cNvSpPr/>
          <p:nvPr/>
        </p:nvSpPr>
        <p:spPr>
          <a:xfrm>
            <a:off x="1131376" y="391832"/>
            <a:ext cx="9853368" cy="6074335"/>
          </a:xfrm>
          <a:prstGeom prst="roundRect">
            <a:avLst>
              <a:gd name="adj" fmla="val 1100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34ABC-90D1-0767-1D46-6EECB7777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r="4318"/>
          <a:stretch/>
        </p:blipFill>
        <p:spPr>
          <a:xfrm>
            <a:off x="8395195" y="951384"/>
            <a:ext cx="3086747" cy="4773478"/>
          </a:xfrm>
          <a:prstGeom prst="roundRect">
            <a:avLst>
              <a:gd name="adj" fmla="val 19733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0DAEA56-EF3A-A421-48E5-71F59139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7" y="4646117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857ED48-494E-8A22-45A0-6781D655B5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0861" y="5345380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90AF71-3F98-FDD8-0B41-D4D91E613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4CF5-6F3D-00AA-4A6C-5A951CA68BD6}"/>
              </a:ext>
            </a:extLst>
          </p:cNvPr>
          <p:cNvSpPr txBox="1"/>
          <p:nvPr/>
        </p:nvSpPr>
        <p:spPr>
          <a:xfrm>
            <a:off x="1628574" y="605484"/>
            <a:ext cx="6592025" cy="5465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معجزه مردم و حمله به اراده ملی</a:t>
            </a:r>
            <a:endParaRPr lang="en-US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معجزه انقلاب: "اراده ملی" سرمایه اصلی و اعجاز ماست (همچون عصای موسی برای نبی).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 دشمن: دزدیدن این عصا، دور کردن معجزه از دست امام.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نحوه حمله به اراده: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سخت کردن شرایط: مردم کم نمی‌آورند.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ترساندن: مردم نمی‌ترسند.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به طمع انداختن: مردم ایران طمع را پس می‌زنند.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کشتن: در دوره صدام تلاش کردند، اما بی‌فایده بود.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تحریم فلج‌کننده: (هدف فلج کردن کامل اقتصاد بود) اما ما فلج نشدیم.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تهاجم فرهنگی: (هدف از بین بردن ملت بود) اما دختر بدحجاب هم هنوز در محرم و اعتکاف حضور دارد.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نقطه آسیب‌پذیری: پشتوانه اراده یعنی ذهنیت مردم.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3569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246B8-3627-888D-CAC7-9ECAB26FEDB6}"/>
              </a:ext>
            </a:extLst>
          </p:cNvPr>
          <p:cNvSpPr/>
          <p:nvPr/>
        </p:nvSpPr>
        <p:spPr>
          <a:xfrm>
            <a:off x="1131376" y="391832"/>
            <a:ext cx="9853368" cy="6074335"/>
          </a:xfrm>
          <a:prstGeom prst="roundRect">
            <a:avLst>
              <a:gd name="adj" fmla="val 1100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34ABC-90D1-0767-1D46-6EECB7777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r="4318"/>
          <a:stretch/>
        </p:blipFill>
        <p:spPr>
          <a:xfrm>
            <a:off x="8746049" y="951385"/>
            <a:ext cx="3086747" cy="4773478"/>
          </a:xfrm>
          <a:prstGeom prst="roundRect">
            <a:avLst>
              <a:gd name="adj" fmla="val 19733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0DAEA56-EF3A-A421-48E5-71F59139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7" y="4646117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857ED48-494E-8A22-45A0-6781D655B5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0861" y="5345380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90AF71-3F98-FDD8-0B41-D4D91E613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4CF5-6F3D-00AA-4A6C-5A951CA68BD6}"/>
              </a:ext>
            </a:extLst>
          </p:cNvPr>
          <p:cNvSpPr txBox="1"/>
          <p:nvPr/>
        </p:nvSpPr>
        <p:spPr>
          <a:xfrm>
            <a:off x="1131376" y="802893"/>
            <a:ext cx="7467858" cy="5003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هدف اصلی دشمن: تغییر ذهنیت ملی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تمرکز دشمن: اگر بتواند ذهنیت مردم را جابجا کند، خواست و قلبشان نیز تغییر می‌کند.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ثابت‌قدمی انقلاب: خواست قلبی مردم نسبت به انقلاب (مثل فدا کردن جان و فرزند).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راه از بین بردن خواست قلبی: تغییر ذهنیت (از بین بردن حسن ظن به انقلاب و باورها).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تاکتیک تفرقه: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فرعون (قصص): "علا فی الارض و جعل اهلها شیعا" (گردنکشی کرد و اهل سرزمین را گروه‌گروه کرد).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نتیجه تفرقه: فروپاشی اراده ملی (بردارها همدیگر را خنثی می‌کنند، جامعه از حالت دینامیک خارج می‌شود).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مقایسه با جمع بردارها: جامعه‌ای که اراده ملی دارد، بردارها به یک سمت حرکت می‌کنند؛ در جامعه متشتت، برآیند بردارها صفر می‌شود.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دعوای روشن: ما می‌خواهیم "اراده ملی" شکل گیرد (امر اعجاز). دشمن می‌خواهد "اراده ملی" را خرد کند.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نکته مهم: مسئله دشمن بی‌حجابی، اقتصاد ناپایدار، نظام ربوی، داعش، مذاکرات، ترور نیست.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مسئله دشمن: "تغییر اراده در ایران" است.</a:t>
            </a:r>
          </a:p>
        </p:txBody>
      </p:sp>
    </p:spTree>
    <p:extLst>
      <p:ext uri="{BB962C8B-B14F-4D97-AF65-F5344CB8AC3E}">
        <p14:creationId xmlns:p14="http://schemas.microsoft.com/office/powerpoint/2010/main" val="390703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246B8-3627-888D-CAC7-9ECAB26FEDB6}"/>
              </a:ext>
            </a:extLst>
          </p:cNvPr>
          <p:cNvSpPr/>
          <p:nvPr/>
        </p:nvSpPr>
        <p:spPr>
          <a:xfrm>
            <a:off x="1131376" y="391832"/>
            <a:ext cx="9853368" cy="6074335"/>
          </a:xfrm>
          <a:prstGeom prst="roundRect">
            <a:avLst>
              <a:gd name="adj" fmla="val 1100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34ABC-90D1-0767-1D46-6EECB7777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r="4318"/>
          <a:stretch/>
        </p:blipFill>
        <p:spPr>
          <a:xfrm>
            <a:off x="8746049" y="951385"/>
            <a:ext cx="3086747" cy="4773478"/>
          </a:xfrm>
          <a:prstGeom prst="roundRect">
            <a:avLst>
              <a:gd name="adj" fmla="val 19733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0DAEA56-EF3A-A421-48E5-71F59139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7" y="4646117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857ED48-494E-8A22-45A0-6781D655B5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0861" y="5345380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90AF71-3F98-FDD8-0B41-D4D91E613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4CF5-6F3D-00AA-4A6C-5A951CA68BD6}"/>
              </a:ext>
            </a:extLst>
          </p:cNvPr>
          <p:cNvSpPr txBox="1"/>
          <p:nvPr/>
        </p:nvSpPr>
        <p:spPr>
          <a:xfrm>
            <a:off x="1714886" y="644008"/>
            <a:ext cx="6785932" cy="5692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گفتمان و تبیین در مقابل ضد تبیین دشمن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اراده ملی: از "ذهنیت مشترک ملی" می‌گذرد.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مثال انقلاب: "شاه باید برود" (ذهنیت و خواست مشترک، اراده ملی را شکل داد).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ادبیات رهبری: "گفتمان" (باور مشترک، ذهنیت فراگیر، قبول عمومی) و "خواست عمومی" (مطالبه، زمزمه، حرف همه).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راهکار ما: تبیین.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روش دشمن: ضد تبیین (گرداب، طوفان، گردوغبار برای پنهان کردن حقیقت، دروغ‌پردازی).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مثال داعش: دشمن بسیجی دروغی (داعش) را برای جنگ با بسیجی واقعی (حاج قاسم) ساخت.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لشکر ذهنی دشمن: شبکه‌های ماهواره‌ای فارسی‌زبان، شبکه‌های داخلی (هرچند موفق نشدند).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جمع‌بندی خطرناک دشمن: "حزب‌الله فقط به دست خود حزب‌الله شکست می‌خورد."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a-IR" sz="2000" kern="100" noProof="1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780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246B8-3627-888D-CAC7-9ECAB26FEDB6}"/>
              </a:ext>
            </a:extLst>
          </p:cNvPr>
          <p:cNvSpPr/>
          <p:nvPr/>
        </p:nvSpPr>
        <p:spPr>
          <a:xfrm>
            <a:off x="1131376" y="391832"/>
            <a:ext cx="9853368" cy="6074335"/>
          </a:xfrm>
          <a:prstGeom prst="roundRect">
            <a:avLst>
              <a:gd name="adj" fmla="val 1100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34ABC-90D1-0767-1D46-6EECB7777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r="4318"/>
          <a:stretch/>
        </p:blipFill>
        <p:spPr>
          <a:xfrm>
            <a:off x="8448833" y="951385"/>
            <a:ext cx="3086747" cy="4773478"/>
          </a:xfrm>
          <a:prstGeom prst="roundRect">
            <a:avLst>
              <a:gd name="adj" fmla="val 19733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0DAEA56-EF3A-A421-48E5-71F59139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7" y="4646117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857ED48-494E-8A22-45A0-6781D655B5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0861" y="5345380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90AF71-3F98-FDD8-0B41-D4D91E613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44CF5-6F3D-00AA-4A6C-5A951CA68BD6}"/>
              </a:ext>
            </a:extLst>
          </p:cNvPr>
          <p:cNvSpPr txBox="1"/>
          <p:nvPr/>
        </p:nvSpPr>
        <p:spPr>
          <a:xfrm>
            <a:off x="1420418" y="1183535"/>
            <a:ext cx="6785932" cy="4161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 آخرین حربه دشمن و دعوت رهبری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a-IR" sz="2400" kern="100" noProof="1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نکته مهم: دشمن به این جمع‌بندی رسیده است که تنها موجودیتی که می‌تواند اراده ملی را بشکند، خود حزب‌الله است.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شواهد: تلاش‌های دشمن برای ذهن‌سازی (در اغتشاشات ۱۴۰۱) به بلوغ رسید، اما سرانجام روشنی نداشت.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نتیجه‌گیری: این آخرین حربه دشمن به نظر می‌رسد.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جلسه آینده: گفت‌وگو درباره "مهم‌ترین دعوت حضرت آقا امروز" که مرتبط با این وضعیت است.</a:t>
            </a:r>
          </a:p>
        </p:txBody>
      </p:sp>
    </p:spTree>
    <p:extLst>
      <p:ext uri="{BB962C8B-B14F-4D97-AF65-F5344CB8AC3E}">
        <p14:creationId xmlns:p14="http://schemas.microsoft.com/office/powerpoint/2010/main" val="2870390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9A6E5D-5731-0CF0-2E64-431C319C8C96}"/>
              </a:ext>
            </a:extLst>
          </p:cNvPr>
          <p:cNvSpPr/>
          <p:nvPr/>
        </p:nvSpPr>
        <p:spPr>
          <a:xfrm>
            <a:off x="1239865" y="391832"/>
            <a:ext cx="9732936" cy="6074335"/>
          </a:xfrm>
          <a:prstGeom prst="roundRect">
            <a:avLst>
              <a:gd name="adj" fmla="val 1266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02365-D13D-1659-3A40-2923B76D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r="2472"/>
          <a:stretch/>
        </p:blipFill>
        <p:spPr>
          <a:xfrm>
            <a:off x="8689917" y="929898"/>
            <a:ext cx="3177153" cy="4773478"/>
          </a:xfrm>
          <a:prstGeom prst="roundRect">
            <a:avLst>
              <a:gd name="adj" fmla="val 20732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427237CE-DCB2-B8C2-521A-806630B5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" y="5243206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FB69402-50FF-5597-B7BF-7F7BBA7696B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223274" y="4484239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9108671A-C282-B78F-082E-3781F05A3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9EC5F-38A5-51C2-E158-BA098866C4D5}"/>
              </a:ext>
            </a:extLst>
          </p:cNvPr>
          <p:cNvSpPr txBox="1"/>
          <p:nvPr/>
        </p:nvSpPr>
        <p:spPr>
          <a:xfrm>
            <a:off x="1496001" y="704920"/>
            <a:ext cx="7024264" cy="5465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نیروی پیشتاز و شکافتن اراده ملی</a:t>
            </a:r>
            <a:endParaRPr lang="en-US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آخرین حربه دشمن: شکستن اراده ملی، سرمایه اصلی و اعجاز ما.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دشمن می‌فهمد که این "معجزه مردم" است که اتفاقات را رقم می‌زند.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روش‌های پیشین (نظامی، اقتصادی، تبلیغاتی، فرهنگی) به تنهایی جواب نداد.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عامل پیروزی در برابر دشمن: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قاعده عالم: تلاش به نتیجه می‌رسد، اما "نصرت ویژه" برای کسانی است که درست موضع بگیرند و عمل کنند.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نیروی ویژه در ایران: امت پیشتاز، امت نمونه، حزب‌الله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اینها "سنگ زیرین آسیاب" انقلاب‌اند.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کسانی که زودتر از همه دعوت انبیا را می‌شنوند و با جان‌فشانی، در صف اول قرار می‌گیرند.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با رفتار و گفتارشان مردم را جذب می‌کنند و "ذهنیت مشترک" را فراهم می‌سازند.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هدف: تولد "اراده ملی".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5719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1453103" y="712922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3993742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9016428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6495320" y="662213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074291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5544687" y="6012907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309487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779887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015083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3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250279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4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485475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5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720671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6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55867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12379729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12946954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1351417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14026051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59327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8" name="Picture 7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0359EFAD-75A9-CCA1-0937-030ECBDDBD98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9" name="Picture 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52E45A2-669E-3642-ADF5-FD02DDC2BCAF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10BE8F-4C58-B997-E8AF-ACB9CE3828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75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9A6E5D-5731-0CF0-2E64-431C319C8C96}"/>
              </a:ext>
            </a:extLst>
          </p:cNvPr>
          <p:cNvSpPr/>
          <p:nvPr/>
        </p:nvSpPr>
        <p:spPr>
          <a:xfrm>
            <a:off x="1239865" y="391832"/>
            <a:ext cx="9732936" cy="6074335"/>
          </a:xfrm>
          <a:prstGeom prst="roundRect">
            <a:avLst>
              <a:gd name="adj" fmla="val 1266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427237CE-DCB2-B8C2-521A-806630B5E2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" y="5243206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FB69402-50FF-5597-B7BF-7F7BBA76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223274" y="4484239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9108671A-C282-B78F-082E-3781F05A3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9EC5F-38A5-51C2-E158-BA098866C4D5}"/>
              </a:ext>
            </a:extLst>
          </p:cNvPr>
          <p:cNvSpPr txBox="1"/>
          <p:nvPr/>
        </p:nvSpPr>
        <p:spPr>
          <a:xfrm>
            <a:off x="1962963" y="615921"/>
            <a:ext cx="8286740" cy="5692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نقش حزب‌الله و بسیج مردم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کار حزب‌الله: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حل مسائل و میدان‌ها بر اساس نگاه امام.    * فراهم کردن ذهنیت جامعه.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نقطه پیروزی: جایی که حزب‌الله بتواند عموم مردم را به ذهنیت مشترک، خواست مشترک و اراده مشترک برساند.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تولید "حرکت عمومی": با تلاش، تبیین و قیام "جوان مؤمن انقلابی" در مقابل دشمن و حضور واقعی در میدان‌های مختلف.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مهم‌ترین میدان: تبیین و ساخت ذهنیت مشترک.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سابقه کار ما (۴۶ سال و بیشتر):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تغییر نکرده و پیچیده نیست.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امت وسط (قرآن): اولیایی که دور پیغمبر حلقه می‌زنند و مردم به آنها نگاه می‌کنند و می‌آیند (شهید، الگو، نمونه، گواه، حجت).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مثال: احمد متوسلیان در کردستان، رهبر انقلاب (به عنوان امام جمعه) آن رشادت‌ها را روایت می‌کند و اراده مردم شکل می‌گیرد.</a:t>
            </a:r>
          </a:p>
        </p:txBody>
      </p:sp>
    </p:spTree>
    <p:extLst>
      <p:ext uri="{BB962C8B-B14F-4D97-AF65-F5344CB8AC3E}">
        <p14:creationId xmlns:p14="http://schemas.microsoft.com/office/powerpoint/2010/main" val="47522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9A6E5D-5731-0CF0-2E64-431C319C8C96}"/>
              </a:ext>
            </a:extLst>
          </p:cNvPr>
          <p:cNvSpPr/>
          <p:nvPr/>
        </p:nvSpPr>
        <p:spPr>
          <a:xfrm>
            <a:off x="1239865" y="391832"/>
            <a:ext cx="9732936" cy="6074335"/>
          </a:xfrm>
          <a:prstGeom prst="roundRect">
            <a:avLst>
              <a:gd name="adj" fmla="val 1266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427237CE-DCB2-B8C2-521A-806630B5E2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" y="5243206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FB69402-50FF-5597-B7BF-7F7BBA76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223274" y="4484239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9108671A-C282-B78F-082E-3781F05A3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2DFDB-7C72-A7F5-5017-8806B937DF6B}"/>
              </a:ext>
            </a:extLst>
          </p:cNvPr>
          <p:cNvSpPr txBox="1"/>
          <p:nvPr/>
        </p:nvSpPr>
        <p:spPr>
          <a:xfrm>
            <a:off x="1962963" y="615921"/>
            <a:ext cx="8286740" cy="567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بسیج، جهاد، و میدان‌های نوین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"بسیج": بسیج کردن، عمومی کردن، مردم را یک‌جهت کردن.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امام: "این ملت را بسیج کنید" (به سمت قبله و آرمان بزرگ).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کار حواریون: مردم را از "بردارهای مختلف‌الجهات" به سمت "پشت سر امام" بسیج کنند.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تاریخ: مردم ایران علیه شاه، علیه صدام و برای سازندگی بسیج شدند.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"جهاد": در مقابل موانع و سختی‌ها.        * بسیج باید برای جهاد باشد (جهاد جمعی).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انواع جهاد: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جهاد سازندگی: همه (دانشجو، استاد، خانه‌دار، روستایی) برای ساختن کشور.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جهاد نظامی: برای رفتن آمریکا.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جهاد علمی: (مبدا تحول در کشور) وحدت حوزه و دانشگاه.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جهاد سوادآموزی: نهضت سوادآموزی.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جهاد پشت جبهه: زنان خانه‌دار.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    * جهاد امنیتی: کمیته‌های انقلاب اسلامی.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0D727-52CA-53D6-186C-A2387D7CB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5" y="2311578"/>
            <a:ext cx="2310814" cy="41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5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9A6E5D-5731-0CF0-2E64-431C319C8C96}"/>
              </a:ext>
            </a:extLst>
          </p:cNvPr>
          <p:cNvSpPr/>
          <p:nvPr/>
        </p:nvSpPr>
        <p:spPr>
          <a:xfrm>
            <a:off x="1239865" y="391832"/>
            <a:ext cx="9732936" cy="6074335"/>
          </a:xfrm>
          <a:prstGeom prst="roundRect">
            <a:avLst>
              <a:gd name="adj" fmla="val 1266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427237CE-DCB2-B8C2-521A-806630B5E2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" y="5243206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FB69402-50FF-5597-B7BF-7F7BBA76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223274" y="4484239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9108671A-C282-B78F-082E-3781F05A3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2DFDB-7C72-A7F5-5017-8806B937DF6B}"/>
              </a:ext>
            </a:extLst>
          </p:cNvPr>
          <p:cNvSpPr txBox="1"/>
          <p:nvPr/>
        </p:nvSpPr>
        <p:spPr>
          <a:xfrm>
            <a:off x="1962963" y="865797"/>
            <a:ext cx="8286740" cy="5238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میدان اول: ذهنیت مردم ایران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a-IR" sz="2000" kern="100" noProof="1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عنصر اصلی و پیشران امروز: جوان مؤمن انقلابی.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مسئولیت: "انقلاب از اول رودوش خودتان بود، دولت انقلابی هم همین‌طور." (همه میدان‌ها)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تجربه امام: نشان می‌دهد که در همه میدان‌ها "می‌توانید".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"میدان اول": ذهنیت مردم ایران.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کار جوان مؤمن انقلابی: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با حضور و کارآمدی‌اش، مردم از او می‌آموزند.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مستقیماً با ذهن مردم حرف می‌زند ("ذهن‌های فعال، زبان‌های گویا").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امروز: دشمن فقط با این "جوان مؤمن انقلابی" کار دارد.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جلسه آینده: بیشتر به این موضوع خواهیم پرداخت.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a-IR" sz="2000" kern="100" noProof="1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0D727-52CA-53D6-186C-A2387D7CB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5" y="2311578"/>
            <a:ext cx="2310814" cy="41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9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574C2-DCF9-7D00-4E52-F772C3F4D72D}"/>
              </a:ext>
            </a:extLst>
          </p:cNvPr>
          <p:cNvSpPr/>
          <p:nvPr/>
        </p:nvSpPr>
        <p:spPr>
          <a:xfrm>
            <a:off x="1115878" y="391832"/>
            <a:ext cx="9732936" cy="6070961"/>
          </a:xfrm>
          <a:prstGeom prst="roundRect">
            <a:avLst>
              <a:gd name="adj" fmla="val 514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41956-ACD2-ED89-2EE6-C72E08856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17338"/>
          <a:stretch/>
        </p:blipFill>
        <p:spPr>
          <a:xfrm>
            <a:off x="593246" y="1040573"/>
            <a:ext cx="3130658" cy="4773478"/>
          </a:xfrm>
          <a:prstGeom prst="roundRect">
            <a:avLst>
              <a:gd name="adj" fmla="val 11538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0" name="Picture 9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D9EA5946-EB17-F7F0-BC6E-E5A1073CA8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28" y="4789794"/>
            <a:ext cx="643628" cy="642180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624384C-B9CD-024C-B4BE-FA0487371B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1038173" y="3966413"/>
            <a:ext cx="846939" cy="75896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F5EE5EE9-CBF0-1990-5941-E9A71734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3480A-8BE4-57F3-E485-6A951FBE5A7E}"/>
              </a:ext>
            </a:extLst>
          </p:cNvPr>
          <p:cNvSpPr txBox="1"/>
          <p:nvPr/>
        </p:nvSpPr>
        <p:spPr>
          <a:xfrm>
            <a:off x="4014918" y="1040573"/>
            <a:ext cx="6416238" cy="4762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معجزه مردم، اراده ملی و نقش جوان مؤمن انقلابی</a:t>
            </a:r>
            <a:endParaRPr lang="en-US" sz="20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اهمیت: عنصر کلیدی در پیشبرد انقلاب، حرکت عمومی مردم است که خود یک معجزه است.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ریشه معجزه: این معجزه به "اراده ملی" گره خورده است.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شرط تحقق اراده ملی: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ذهنیت مشترک نسبت به آرمان‌ها و مسیر انقلاب.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عاطفه، عشق و خواست نسبت به این آرمان‌ها.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نمونه تاریخی: پیامبر اسلام (ص) چگونه از جامعه جاهلی عرب، انسان‌های شریف و جامعه‌ای متحول ساخت؟ با آرمان‌بخشی و ایجاد عشق که منجر به خلق حماسه‌ها و ایثارها شد.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انسان و عشق: انسان تنها می‌تواند عاشق آرمان‌های بلند باشد که در او مجنونیت ایجاد کند (مانند تعبیر حاج قاسم: "رقصی چنین میانه میدانم آرزوست").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3955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574C2-DCF9-7D00-4E52-F772C3F4D72D}"/>
              </a:ext>
            </a:extLst>
          </p:cNvPr>
          <p:cNvSpPr/>
          <p:nvPr/>
        </p:nvSpPr>
        <p:spPr>
          <a:xfrm>
            <a:off x="1115878" y="391832"/>
            <a:ext cx="9732936" cy="6070961"/>
          </a:xfrm>
          <a:prstGeom prst="roundRect">
            <a:avLst>
              <a:gd name="adj" fmla="val 514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41956-ACD2-ED89-2EE6-C72E08856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17338"/>
          <a:stretch/>
        </p:blipFill>
        <p:spPr>
          <a:xfrm>
            <a:off x="593246" y="1040573"/>
            <a:ext cx="3130658" cy="4773478"/>
          </a:xfrm>
          <a:prstGeom prst="roundRect">
            <a:avLst>
              <a:gd name="adj" fmla="val 11538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0" name="Picture 9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D9EA5946-EB17-F7F0-BC6E-E5A1073CA8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28" y="4789794"/>
            <a:ext cx="643628" cy="642180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624384C-B9CD-024C-B4BE-FA0487371B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1038173" y="3966413"/>
            <a:ext cx="846939" cy="75896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F5EE5EE9-CBF0-1990-5941-E9A71734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3480A-8BE4-57F3-E485-6A951FBE5A7E}"/>
              </a:ext>
            </a:extLst>
          </p:cNvPr>
          <p:cNvSpPr txBox="1"/>
          <p:nvPr/>
        </p:nvSpPr>
        <p:spPr>
          <a:xfrm>
            <a:off x="3723904" y="1729914"/>
            <a:ext cx="6707252" cy="3371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نقش حزب‌الله (امت وسط/پیشتاز):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اینها اولین کسانی هستند که مسئولیت را بر دوش می‌گیرند.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اما برای تحقق "اتفاق بزرگ"، همه جامعه باید مجتمع شوند.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وظیفه حزب‌الله: جنگ با دشمن، رقم زدن زندگی جدید بر اساس رهنمودهای امام، و مهم‌تر از همه، دست ذهن مردم را گرفتن.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بسیج مردم: با زور و پول نیست، بلکه با تغییر ذهنیت و خواست آنها.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نتیجه: همه چیز بر سر جوان مؤمن انقلابی می‌رسد.</a:t>
            </a:r>
            <a:endParaRPr lang="en-US" sz="24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8729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574C2-DCF9-7D00-4E52-F772C3F4D72D}"/>
              </a:ext>
            </a:extLst>
          </p:cNvPr>
          <p:cNvSpPr/>
          <p:nvPr/>
        </p:nvSpPr>
        <p:spPr>
          <a:xfrm>
            <a:off x="1115878" y="391832"/>
            <a:ext cx="9732936" cy="6070961"/>
          </a:xfrm>
          <a:prstGeom prst="roundRect">
            <a:avLst>
              <a:gd name="adj" fmla="val 514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41956-ACD2-ED89-2EE6-C72E08856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17338"/>
          <a:stretch/>
        </p:blipFill>
        <p:spPr>
          <a:xfrm>
            <a:off x="593246" y="1040573"/>
            <a:ext cx="3130658" cy="4773478"/>
          </a:xfrm>
          <a:prstGeom prst="roundRect">
            <a:avLst>
              <a:gd name="adj" fmla="val 11538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0" name="Picture 9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D9EA5946-EB17-F7F0-BC6E-E5A1073CA8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28" y="4789794"/>
            <a:ext cx="643628" cy="642180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624384C-B9CD-024C-B4BE-FA0487371B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1038173" y="3966413"/>
            <a:ext cx="846939" cy="75896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F5EE5EE9-CBF0-1990-5941-E9A71734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3480A-8BE4-57F3-E485-6A951FBE5A7E}"/>
              </a:ext>
            </a:extLst>
          </p:cNvPr>
          <p:cNvSpPr txBox="1"/>
          <p:nvPr/>
        </p:nvSpPr>
        <p:spPr>
          <a:xfrm>
            <a:off x="3913263" y="797265"/>
            <a:ext cx="6707251" cy="526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kern="100" dirty="0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هدف دشمن و نقش جوان مؤمن انقلابی</a:t>
            </a:r>
            <a:endParaRPr lang="en-US" sz="2400" kern="100" dirty="0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 دشمن در جنگ ترکیبی: نه صرفاً کشف حجاب، ضربه اقتصادی، تحریم و...، بلکه تویی (جوان مؤمن انقلابی).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نقطه اتکا: جوان مؤمن انقلابی نقطه اتکای جامعه است. اگر اراده او سست، منفعل یا منحرف شود، جامعه فرو می‌ریزد.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امید رهبری: "امید من فقط و فقط به جوان‌هاست." (دیدار دانشجویی 22/12/1403).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هدف دشمن از تغییر ذهنیت جوان مؤمن انقلابی: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ایجاد خستگی و ناامیدی: از انقلاب و مسیر آن.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تصویرسازی غلط: از مردم (حجاب، رأی، ترجیح منافع شخصی)، از دولت (ناکارآمدی، فساد)، و از وضعیت منطقه (شکست‌ها، از دست رفتن محور مقاومت).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تلاش برای انحراف: از عیاشی، تنبلی، بی‌تفاوتی به عدالت، پیشرفت و مقاومت.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kern="100" dirty="0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روش دشمن: "تو ببینی" (کشف حجاب، ناکارآمدی‌ها) تا به این نتیجه برسی که "نمی‌شود" و "این مسئولین شدنی نیستند."</a:t>
            </a:r>
            <a:endParaRPr lang="en-US" sz="2000" kern="100" dirty="0">
              <a:solidFill>
                <a:srgbClr val="000000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1690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574C2-DCF9-7D00-4E52-F772C3F4D72D}"/>
              </a:ext>
            </a:extLst>
          </p:cNvPr>
          <p:cNvSpPr/>
          <p:nvPr/>
        </p:nvSpPr>
        <p:spPr>
          <a:xfrm>
            <a:off x="1115878" y="391832"/>
            <a:ext cx="9732936" cy="6070961"/>
          </a:xfrm>
          <a:prstGeom prst="roundRect">
            <a:avLst>
              <a:gd name="adj" fmla="val 514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D9EA5946-EB17-F7F0-BC6E-E5A1073CA8B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28" y="4789794"/>
            <a:ext cx="643628" cy="642180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624384C-B9CD-024C-B4BE-FA0487371B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1038173" y="3966413"/>
            <a:ext cx="846939" cy="758967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5EE5EE9-CBF0-1990-5941-E9A71734D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3480A-8BE4-57F3-E485-6A951FBE5A7E}"/>
              </a:ext>
            </a:extLst>
          </p:cNvPr>
          <p:cNvSpPr txBox="1"/>
          <p:nvPr/>
        </p:nvSpPr>
        <p:spPr>
          <a:xfrm>
            <a:off x="1115878" y="839313"/>
            <a:ext cx="9315277" cy="5033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درس از اهل بیت و طلب تاریخ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اهل بیت و طلب تاریخ: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* در دوران اهل بیت (ع) نیز، همین "جوان مؤمن انقلابی" (که بتواند مردم را بسیج کند) غایب بود.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* امام حسین (ع): با وجود تمام ویژگی‌های برجسته، "جوان مؤمن انقلابی" که ملت کوفه را برای ایشان بسیج کند، نبود.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امیرالمومنین (ع): به "عمار" (پیرمرد ۹۰ ساله) نیاز داشت تا مردم را بسیج کند، نه به مالک اشتر (جنگاور).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  * حضرت زهرا (س): آیا کسی بود که ملت مدینه را پشت امیرالمومنین (ع) جمع کند؟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علل مظلومیت اهل بیت: ناآمادگی و ناپختگی ملت، عدم قبول مسئولیت "جهاد تبیین" توسط ذهن‌های فعال و زبان‌های گویا.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نتیجه: واقعه کربلا، مظلومیت زهرا (س) و امیرالمومنین (ع) تا غیبت کبری امام زمان (عج).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طلب تاریخ: تاریخ همچنان منتظر "حرکت عمومی ملت مسلمان" و "اراده ملی" و پشت سر آن "جوان مؤمن انقلابی" است که با "تبیین" و "ساخت ذهنی مردم" به سمت "اراده ملی و الهی" قیام کند.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00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* دعای پایانی: کمک الهی برای درک بهتر و عمیق‌تر کلام رهبری و توفیق در پرورش شخصیت بزرگ انقلابی در این ملت.</a:t>
            </a:r>
          </a:p>
        </p:txBody>
      </p:sp>
    </p:spTree>
    <p:extLst>
      <p:ext uri="{BB962C8B-B14F-4D97-AF65-F5344CB8AC3E}">
        <p14:creationId xmlns:p14="http://schemas.microsoft.com/office/powerpoint/2010/main" val="651969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4DFEEA-988F-E79C-A789-9F10396167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95" y="88685"/>
            <a:ext cx="1432212" cy="1432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7A784-1717-5CBC-A2F7-AF951DD7040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74" y="462828"/>
            <a:ext cx="685466" cy="683926"/>
          </a:xfrm>
          <a:prstGeom prst="rect">
            <a:avLst/>
          </a:prstGeom>
        </p:spPr>
      </p:pic>
      <p:sp>
        <p:nvSpPr>
          <p:cNvPr id="6" name="Google Shape;28;p1">
            <a:extLst>
              <a:ext uri="{FF2B5EF4-FFF2-40B4-BE49-F238E27FC236}">
                <a16:creationId xmlns:a16="http://schemas.microsoft.com/office/drawing/2014/main" id="{C0AD54C8-FA60-FA36-8817-C4DC9C805B19}"/>
              </a:ext>
            </a:extLst>
          </p:cNvPr>
          <p:cNvSpPr/>
          <p:nvPr/>
        </p:nvSpPr>
        <p:spPr>
          <a:xfrm>
            <a:off x="3227407" y="209487"/>
            <a:ext cx="2868593" cy="143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600" b="1" dirty="0">
                <a:solidFill>
                  <a:schemeClr val="bg1"/>
                </a:solidFill>
                <a:latin typeface="Lalezar" panose="00000500000000000000" pitchFamily="2" charset="-78"/>
                <a:ea typeface="Calibri"/>
                <a:cs typeface="Lalezar" panose="00000500000000000000" pitchFamily="2" charset="-78"/>
                <a:sym typeface="Yeseva One"/>
              </a:rPr>
              <a:t>با سپــــاس </a:t>
            </a:r>
          </a:p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600" b="1" dirty="0">
                <a:solidFill>
                  <a:schemeClr val="bg1"/>
                </a:solidFill>
                <a:latin typeface="Lalezar" panose="00000500000000000000" pitchFamily="2" charset="-78"/>
                <a:ea typeface="Calibri"/>
                <a:cs typeface="Lalezar" panose="00000500000000000000" pitchFamily="2" charset="-78"/>
                <a:sym typeface="Yeseva One"/>
              </a:rPr>
              <a:t>از توجه شما</a:t>
            </a:r>
            <a:endParaRPr lang="fa-IR" sz="3600" b="1" i="0" u="none" strike="noStrike" cap="none" dirty="0">
              <a:solidFill>
                <a:schemeClr val="bg1"/>
              </a:solidFill>
              <a:latin typeface="Lalezar" panose="00000500000000000000" pitchFamily="2" charset="-78"/>
              <a:ea typeface="Calibri"/>
              <a:cs typeface="Lalezar" panose="000005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82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1434070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1" t="-257" r="16991" b="257"/>
          <a:stretch/>
        </p:blipFill>
        <p:spPr>
          <a:xfrm>
            <a:off x="6506333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3992625" y="676726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074291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5779879" y="5998394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309487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544683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015083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3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250279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4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485475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5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720671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6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55867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90597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12946954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1351417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14026051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59327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739C4EA5-B689-948E-8228-7AA101D13687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8628AE8-5B30-04EF-1703-C12C3EE25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43BE-FAD8-0F71-71D2-8E690EA5A5C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7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586539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4004027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1432761" y="712922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074291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8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015079" y="5998394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9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309487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0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544683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1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5779883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2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250279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485475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720671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5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55867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hlinkClick r:id="rId16" action="ppaction://hlinksldjump"/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649531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900442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1351417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14026051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59327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CC9D724-6174-3380-A002-DE0CB2313F9E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F591749-39F7-11E0-3E94-E541799F0173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9B744-156C-A86A-99AC-883108BAEF4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28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586539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72391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888657" y="-4949159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061568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8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237556" y="6012908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9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296764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0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531960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1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5767160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2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004560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472752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707948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5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43144" y="6012908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3998589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2" r="24065"/>
          <a:stretch/>
        </p:blipFill>
        <p:spPr>
          <a:xfrm>
            <a:off x="6499135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90597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14026051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59327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437D4FEA-FB3F-AAC1-0133-F55B5DE2F63A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158B4A2-D2B4-D52D-EEB5-A36D876C540D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B7D2D7-B5C0-70FD-F1D0-C9721B91E3B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10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586539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888657" y="-4949159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125280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099713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8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515301" y="6115450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9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334909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0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570105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1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5805305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2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042705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280105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746093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5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81289" y="611545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1442474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3998060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hlinkClick r:id="rId18" action="ppaction://hlinksldjump"/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6514076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90597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4593276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2E413AB-7B5F-0013-894D-8E8CAC4A6F5D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88F1B57-C376-7270-95CC-771DB7AA0429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49BDB-1778-1207-3745-40F9DE72CB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1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9305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3" r="43283"/>
          <a:stretch/>
        </p:blipFill>
        <p:spPr>
          <a:xfrm>
            <a:off x="586539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5879"/>
          <a:stretch/>
        </p:blipFill>
        <p:spPr>
          <a:xfrm>
            <a:off x="888657" y="-4949159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1125280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061568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8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707944" y="5998394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9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296764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0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55319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1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57671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hlinkClick r:id="rId12" action="ppaction://hlinksldjump"/>
            <a:extLst>
              <a:ext uri="{FF2B5EF4-FFF2-40B4-BE49-F238E27FC236}">
                <a16:creationId xmlns:a16="http://schemas.microsoft.com/office/drawing/2014/main" id="{BAC0AF41-44A1-8B15-502F-88F1ED42902B}"/>
              </a:ext>
            </a:extLst>
          </p:cNvPr>
          <p:cNvSpPr/>
          <p:nvPr/>
        </p:nvSpPr>
        <p:spPr>
          <a:xfrm>
            <a:off x="60045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B36E9B6E-C177-759B-EAE4-FC596D34805D}"/>
              </a:ext>
            </a:extLst>
          </p:cNvPr>
          <p:cNvSpPr/>
          <p:nvPr/>
        </p:nvSpPr>
        <p:spPr>
          <a:xfrm>
            <a:off x="62419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D5DB7743-4A36-8B60-AF5C-711CEC8A40A3}"/>
              </a:ext>
            </a:extLst>
          </p:cNvPr>
          <p:cNvSpPr/>
          <p:nvPr/>
        </p:nvSpPr>
        <p:spPr>
          <a:xfrm>
            <a:off x="64771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hlinkClick r:id="rId15" action="ppaction://hlinksldjump"/>
            <a:extLst>
              <a:ext uri="{FF2B5EF4-FFF2-40B4-BE49-F238E27FC236}">
                <a16:creationId xmlns:a16="http://schemas.microsoft.com/office/drawing/2014/main" id="{2DA3D680-6881-FC3E-2556-53630703126D}"/>
              </a:ext>
            </a:extLst>
          </p:cNvPr>
          <p:cNvSpPr/>
          <p:nvPr/>
        </p:nvSpPr>
        <p:spPr>
          <a:xfrm>
            <a:off x="6943144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1357558" y="-4949159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5992A-D2C1-BA50-27AD-0AC5C34FEBB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r="28453"/>
          <a:stretch/>
        </p:blipFill>
        <p:spPr>
          <a:xfrm>
            <a:off x="14778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1D12E-C37D-89B6-14C8-E1275EDF2C2A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4021618" y="662212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9" name="Picture 28">
            <a:hlinkClick r:id="rId19" action="ppaction://hlinksldjump"/>
            <a:extLst>
              <a:ext uri="{FF2B5EF4-FFF2-40B4-BE49-F238E27FC236}">
                <a16:creationId xmlns:a16="http://schemas.microsoft.com/office/drawing/2014/main" id="{20DDA710-B546-5263-D50D-4DAFEC03F8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r="25358"/>
          <a:stretch/>
        </p:blipFill>
        <p:spPr>
          <a:xfrm>
            <a:off x="6495319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D0FB7-6F1B-74DF-595B-3ED8762B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r="32756"/>
          <a:stretch/>
        </p:blipFill>
        <p:spPr>
          <a:xfrm>
            <a:off x="90597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88C01CCE-23AD-AF6E-E9EF-A86658A087EF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D333E95-4272-CC49-784B-AC8FF1BD7034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B5F21-56AF-6726-2A2B-B17B7619526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38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4740</Words>
  <Application>Microsoft Office PowerPoint</Application>
  <PresentationFormat>Widescreen</PresentationFormat>
  <Paragraphs>338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29LT Zarid Sans AL Medium</vt:lpstr>
      <vt:lpstr>Aptos Display</vt:lpstr>
      <vt:lpstr>Lalezar</vt:lpstr>
      <vt:lpstr>Arial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PART</dc:creator>
  <cp:lastModifiedBy>PART</cp:lastModifiedBy>
  <cp:revision>17</cp:revision>
  <dcterms:created xsi:type="dcterms:W3CDTF">2025-04-25T11:46:29Z</dcterms:created>
  <dcterms:modified xsi:type="dcterms:W3CDTF">2025-07-23T19:50:55Z</dcterms:modified>
</cp:coreProperties>
</file>