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306" r:id="rId9"/>
    <p:sldId id="264" r:id="rId10"/>
    <p:sldId id="265" r:id="rId11"/>
    <p:sldId id="266" r:id="rId12"/>
    <p:sldId id="267" r:id="rId13"/>
    <p:sldId id="286" r:id="rId14"/>
    <p:sldId id="287" r:id="rId15"/>
    <p:sldId id="331" r:id="rId16"/>
    <p:sldId id="271" r:id="rId17"/>
    <p:sldId id="272" r:id="rId18"/>
    <p:sldId id="273" r:id="rId19"/>
    <p:sldId id="274" r:id="rId20"/>
    <p:sldId id="289" r:id="rId21"/>
    <p:sldId id="290" r:id="rId22"/>
    <p:sldId id="278" r:id="rId23"/>
    <p:sldId id="279" r:id="rId24"/>
    <p:sldId id="280" r:id="rId25"/>
    <p:sldId id="281" r:id="rId26"/>
    <p:sldId id="307" r:id="rId27"/>
    <p:sldId id="308" r:id="rId28"/>
    <p:sldId id="299" r:id="rId29"/>
    <p:sldId id="309" r:id="rId30"/>
    <p:sldId id="310" r:id="rId31"/>
    <p:sldId id="311" r:id="rId32"/>
    <p:sldId id="312" r:id="rId33"/>
    <p:sldId id="313" r:id="rId34"/>
    <p:sldId id="315" r:id="rId35"/>
    <p:sldId id="316" r:id="rId36"/>
    <p:sldId id="317" r:id="rId37"/>
    <p:sldId id="318" r:id="rId38"/>
    <p:sldId id="319" r:id="rId39"/>
    <p:sldId id="320" r:id="rId40"/>
    <p:sldId id="321" r:id="rId41"/>
    <p:sldId id="285" r:id="rId42"/>
  </p:sldIdLst>
  <p:sldSz cx="12192000" cy="6858000"/>
  <p:notesSz cx="6858000" cy="9144000"/>
  <p:defaultTextStyle>
    <a:defPPr>
      <a:defRPr lang="fa-I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0DAF1"/>
    <a:srgbClr val="E38E49"/>
    <a:srgbClr val="3D683A"/>
    <a:srgbClr val="0A1F44"/>
    <a:srgbClr val="419E12"/>
    <a:srgbClr val="5A250A"/>
    <a:srgbClr val="E45826"/>
    <a:srgbClr val="F58A41"/>
    <a:srgbClr val="FF8226"/>
    <a:srgbClr val="F379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95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251B6A13-3B4F-4BF4-B935-D476229791BF}" type="datetimeFigureOut">
              <a:rPr lang="fa-IR" smtClean="0"/>
              <a:t>17/05/1447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DCC96170-78AA-4909-B8DF-06C4899E5CE7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794531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C96170-78AA-4909-B8DF-06C4899E5CE7}" type="slidenum">
              <a:rPr lang="fa-IR" smtClean="0"/>
              <a:t>2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6308870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C96170-78AA-4909-B8DF-06C4899E5CE7}" type="slidenum">
              <a:rPr lang="fa-IR" smtClean="0"/>
              <a:t>3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201100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C96170-78AA-4909-B8DF-06C4899E5CE7}" type="slidenum">
              <a:rPr lang="fa-IR" smtClean="0"/>
              <a:t>4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0353667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C96170-78AA-4909-B8DF-06C4899E5CE7}" type="slidenum">
              <a:rPr lang="fa-IR" smtClean="0"/>
              <a:t>5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7666883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C96170-78AA-4909-B8DF-06C4899E5CE7}" type="slidenum">
              <a:rPr lang="fa-IR" smtClean="0"/>
              <a:t>6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8677283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C96170-78AA-4909-B8DF-06C4899E5CE7}" type="slidenum">
              <a:rPr lang="fa-IR" smtClean="0"/>
              <a:t>7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4579139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C96170-78AA-4909-B8DF-06C4899E5CE7}" type="slidenum">
              <a:rPr lang="fa-IR" smtClean="0"/>
              <a:t>8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9917505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C96170-78AA-4909-B8DF-06C4899E5CE7}" type="slidenum">
              <a:rPr lang="fa-IR" smtClean="0"/>
              <a:t>9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4340219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C96170-78AA-4909-B8DF-06C4899E5CE7}" type="slidenum">
              <a:rPr lang="fa-IR" smtClean="0"/>
              <a:t>10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2561429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C96170-78AA-4909-B8DF-06C4899E5CE7}" type="slidenum">
              <a:rPr lang="fa-IR" smtClean="0"/>
              <a:t>11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6146384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C96170-78AA-4909-B8DF-06C4899E5CE7}" type="slidenum">
              <a:rPr lang="fa-IR" smtClean="0"/>
              <a:t>12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566093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C96170-78AA-4909-B8DF-06C4899E5CE7}" type="slidenum">
              <a:rPr lang="fa-IR" smtClean="0"/>
              <a:t>13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2641642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C96170-78AA-4909-B8DF-06C4899E5CE7}" type="slidenum">
              <a:rPr lang="fa-IR" smtClean="0"/>
              <a:t>14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1122209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C96170-78AA-4909-B8DF-06C4899E5CE7}" type="slidenum">
              <a:rPr lang="fa-IR" smtClean="0"/>
              <a:t>15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9287852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C96170-78AA-4909-B8DF-06C4899E5CE7}" type="slidenum">
              <a:rPr lang="fa-IR" smtClean="0"/>
              <a:t>16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5362504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C96170-78AA-4909-B8DF-06C4899E5CE7}" type="slidenum">
              <a:rPr lang="fa-IR" smtClean="0"/>
              <a:t>17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681662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C96170-78AA-4909-B8DF-06C4899E5CE7}" type="slidenum">
              <a:rPr lang="fa-IR" smtClean="0"/>
              <a:t>18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6617191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C96170-78AA-4909-B8DF-06C4899E5CE7}" type="slidenum">
              <a:rPr lang="fa-IR" smtClean="0"/>
              <a:t>19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3474463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C96170-78AA-4909-B8DF-06C4899E5CE7}" type="slidenum">
              <a:rPr lang="fa-IR" smtClean="0"/>
              <a:t>20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1213638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C96170-78AA-4909-B8DF-06C4899E5CE7}" type="slidenum">
              <a:rPr lang="fa-IR" smtClean="0"/>
              <a:t>21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3513350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C96170-78AA-4909-B8DF-06C4899E5CE7}" type="slidenum">
              <a:rPr lang="fa-IR" smtClean="0"/>
              <a:t>22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76119141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C96170-78AA-4909-B8DF-06C4899E5CE7}" type="slidenum">
              <a:rPr lang="fa-IR" smtClean="0"/>
              <a:t>23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898825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C96170-78AA-4909-B8DF-06C4899E5CE7}" type="slidenum">
              <a:rPr lang="fa-IR" smtClean="0"/>
              <a:t>24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19471241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C96170-78AA-4909-B8DF-06C4899E5CE7}" type="slidenum">
              <a:rPr lang="fa-IR" smtClean="0"/>
              <a:t>25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88501610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C96170-78AA-4909-B8DF-06C4899E5CE7}" type="slidenum">
              <a:rPr lang="fa-IR" smtClean="0"/>
              <a:t>26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76385277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C96170-78AA-4909-B8DF-06C4899E5CE7}" type="slidenum">
              <a:rPr lang="fa-IR" smtClean="0"/>
              <a:t>27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70980913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C96170-78AA-4909-B8DF-06C4899E5CE7}" type="slidenum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48224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C96170-78AA-4909-B8DF-06C4899E5CE7}" type="slidenum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666666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C96170-78AA-4909-B8DF-06C4899E5CE7}" type="slidenum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377873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C96170-78AA-4909-B8DF-06C4899E5CE7}" type="slidenum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428865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C96170-78AA-4909-B8DF-06C4899E5CE7}" type="slidenum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126515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C96170-78AA-4909-B8DF-06C4899E5CE7}" type="slidenum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483537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C96170-78AA-4909-B8DF-06C4899E5CE7}" type="slidenum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792781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C96170-78AA-4909-B8DF-06C4899E5CE7}" type="slidenum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35025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C96170-78AA-4909-B8DF-06C4899E5CE7}" type="slidenum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519335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C96170-78AA-4909-B8DF-06C4899E5CE7}" type="slidenum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718135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C96170-78AA-4909-B8DF-06C4899E5CE7}" type="slidenum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369061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C96170-78AA-4909-B8DF-06C4899E5CE7}" type="slidenum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140416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C96170-78AA-4909-B8DF-06C4899E5CE7}" type="slidenum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fa-I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640006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C96170-78AA-4909-B8DF-06C4899E5CE7}" type="slidenum">
              <a:rPr lang="fa-IR" smtClean="0"/>
              <a:t>41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203488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3A6A9-4A80-9314-4AAB-F9C01D70D1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8250FE-1730-636C-4E11-C9F2DB69A7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5FD29F-99E8-B341-D50A-987E65868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71440-CEA7-4F80-9A00-B4F05B009B0D}" type="datetimeFigureOut">
              <a:rPr lang="fa-IR" smtClean="0"/>
              <a:t>17/05/1447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4F34B-60E0-8B42-94ED-A71AEAEF7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5D1C05-B3A9-DAE4-A85E-9CBF143950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DBE8C-3642-48E7-AB15-AEC44B45AAF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551371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4A00D-2218-53D9-9AF0-33BA05C3F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3053B-4537-0BAF-D7A9-1D3261DDEC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CE31EF-1B94-FEAD-0AC2-DD38F671D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71440-CEA7-4F80-9A00-B4F05B009B0D}" type="datetimeFigureOut">
              <a:rPr lang="fa-IR" smtClean="0"/>
              <a:t>17/05/1447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672456-6BBA-6394-888F-2966792B8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224AED-3CE6-3BBC-56DA-9C508B7E2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DBE8C-3642-48E7-AB15-AEC44B45AAF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823050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BA7CC-1E07-BF3E-8F49-D8063350C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5EAA24-A7EB-6C0F-90AC-0476F8ED52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9345DB-4C39-62A5-8077-6EC22E60F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71440-CEA7-4F80-9A00-B4F05B009B0D}" type="datetimeFigureOut">
              <a:rPr lang="fa-IR" smtClean="0"/>
              <a:t>17/05/1447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AFC20F-C848-EA28-8869-B0FD83749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CB1904-B797-A18A-103D-364BC7C4E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DBE8C-3642-48E7-AB15-AEC44B45AAF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006335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23F34-5401-F762-942F-A2B9B0AC0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417A21-60E6-7FC3-6A97-84B5944E74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CECD6A-1E72-1FEB-2FA3-F6301E418E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70677D-30CF-D9D1-8BDA-3EF4130CB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71440-CEA7-4F80-9A00-B4F05B009B0D}" type="datetimeFigureOut">
              <a:rPr lang="fa-IR" smtClean="0"/>
              <a:t>17/05/1447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503431-2E79-4D21-BD25-B266E063F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A10247-4FD9-B1EF-1229-30F017CB4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DBE8C-3642-48E7-AB15-AEC44B45AAF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798822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0E4CA-60CA-C8B2-6F3F-E55F537BB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59484F-F467-3999-6987-E636800212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07C795-672B-1F66-DE4A-7E4E2AB858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B01616-61F0-2A2C-6C08-B8A5316141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CA86E2-0604-B99A-E770-BD2CD116D6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2B6568D-8A0A-E329-C552-7E72CB846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71440-CEA7-4F80-9A00-B4F05B009B0D}" type="datetimeFigureOut">
              <a:rPr lang="fa-IR" smtClean="0"/>
              <a:t>17/05/1447</a:t>
            </a:fld>
            <a:endParaRPr lang="fa-I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8ED667D-CFFB-D884-4C76-EB4CB225F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15397E-668D-971A-5390-CB615FA9C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DBE8C-3642-48E7-AB15-AEC44B45AAF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164938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4DE44-322A-23DB-3BD5-01FA0A36B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3B56B3F-199F-9460-3D4D-36DA39F95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71440-CEA7-4F80-9A00-B4F05B009B0D}" type="datetimeFigureOut">
              <a:rPr lang="fa-IR" smtClean="0"/>
              <a:t>17/05/1447</a:t>
            </a:fld>
            <a:endParaRPr lang="fa-I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9410F7-D4F7-5D07-3B42-0F660073E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CAE41D-969C-0E49-F520-FA81F2207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DBE8C-3642-48E7-AB15-AEC44B45AAF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062172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64621C3-1B77-1104-BA9B-3DF6BDF62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71440-CEA7-4F80-9A00-B4F05B009B0D}" type="datetimeFigureOut">
              <a:rPr lang="fa-IR" smtClean="0"/>
              <a:t>17/05/1447</a:t>
            </a:fld>
            <a:endParaRPr lang="fa-I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4AA9FF-A4B6-F229-47CB-C97919189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EBD8C9-A8EB-B9F0-DFFF-EDE33DA47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DBE8C-3642-48E7-AB15-AEC44B45AAF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345575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EB7CF-6052-4A29-4751-3DC814529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2107DD-3E20-8C66-D599-98841CA556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C66792-B014-8B99-E53C-2B17BF822A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0ABD0B-491A-7295-D790-577AE3FF0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71440-CEA7-4F80-9A00-B4F05B009B0D}" type="datetimeFigureOut">
              <a:rPr lang="fa-IR" smtClean="0"/>
              <a:t>17/05/1447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EC45B9-3E65-376E-DA54-EC7AFFC79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CA10B3-173E-25CF-89AD-07124F342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DBE8C-3642-48E7-AB15-AEC44B45AAF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070502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3E98E-2605-35AC-177E-D2785793E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911D742-5249-C0E0-58A8-A09118FA0E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440F41-76CC-2C7E-7131-83202924BE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A75CEF-CB7B-8EF7-8D80-D466332FE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71440-CEA7-4F80-9A00-B4F05B009B0D}" type="datetimeFigureOut">
              <a:rPr lang="fa-IR" smtClean="0"/>
              <a:t>17/05/1447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D6EA7D-411F-AEC6-D643-F2E22E0CD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960D4D-1E51-9F9A-F7E9-F164AC842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DBE8C-3642-48E7-AB15-AEC44B45AAF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46794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29F1D-BB63-F0FE-8913-5619B6085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5573A9-C0CE-37B5-D8B8-A37042FA37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3BA5FB-1628-DD37-C3FC-7FB4B19D3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71440-CEA7-4F80-9A00-B4F05B009B0D}" type="datetimeFigureOut">
              <a:rPr lang="fa-IR" smtClean="0"/>
              <a:t>17/05/1447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3BB9D7-C086-04A5-9507-FC8402323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250430-A97D-C535-992B-D0E1296F1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DBE8C-3642-48E7-AB15-AEC44B45AAF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934258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ECC4A4-F59E-5C15-3216-9D1C14CF7E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277350-0346-F361-2134-1C0DC5CC97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3B92B5-855A-61D7-798C-E500A43B6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71440-CEA7-4F80-9A00-B4F05B009B0D}" type="datetimeFigureOut">
              <a:rPr lang="fa-IR" smtClean="0"/>
              <a:t>17/05/1447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5503ED-CDB9-A4E9-84D5-E0F8F5B7E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2B5E9-15AB-A792-1E9E-CB4480C21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DBE8C-3642-48E7-AB15-AEC44B45AAF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985266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DA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207262E-711B-D51B-5733-8C5CFD04E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99FC1C-079E-04EE-746B-809BE05F2F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C2F566-4DC7-54EE-7400-F4B8BF3FAE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B71440-CEA7-4F80-9A00-B4F05B009B0D}" type="datetimeFigureOut">
              <a:rPr lang="fa-IR" smtClean="0"/>
              <a:t>17/05/1447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A13677-8F6F-F609-59C5-8547EA6F4A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FBD5F9-D936-39D1-66D1-FCF1C82446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0DBE8C-3642-48E7-AB15-AEC44B45AAF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931454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78BA3DC-5674-0982-85AD-E024846F7CC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" t="10625" r="762" b="11824"/>
          <a:stretch/>
        </p:blipFill>
        <p:spPr>
          <a:xfrm rot="10800000">
            <a:off x="0" y="0"/>
            <a:ext cx="12192000" cy="6858001"/>
          </a:xfrm>
          <a:prstGeom prst="rect">
            <a:avLst/>
          </a:prstGeom>
        </p:spPr>
      </p:pic>
      <p:sp>
        <p:nvSpPr>
          <p:cNvPr id="8" name="Freeform: Shape 7">
            <a:hlinkClick r:id="" action="ppaction://noaction"/>
            <a:extLst>
              <a:ext uri="{FF2B5EF4-FFF2-40B4-BE49-F238E27FC236}">
                <a16:creationId xmlns:a16="http://schemas.microsoft.com/office/drawing/2014/main" id="{7BAA5A09-8E2E-7249-3686-9AD423BD48A3}"/>
              </a:ext>
            </a:extLst>
          </p:cNvPr>
          <p:cNvSpPr/>
          <p:nvPr/>
        </p:nvSpPr>
        <p:spPr>
          <a:xfrm>
            <a:off x="1257295" y="745672"/>
            <a:ext cx="9677410" cy="5366657"/>
          </a:xfrm>
          <a:custGeom>
            <a:avLst/>
            <a:gdLst>
              <a:gd name="connsiteX0" fmla="*/ 1527686 w 1676629"/>
              <a:gd name="connsiteY0" fmla="*/ 150 h 733942"/>
              <a:gd name="connsiteX1" fmla="*/ 1602995 w 1676629"/>
              <a:gd name="connsiteY1" fmla="*/ 5765 h 733942"/>
              <a:gd name="connsiteX2" fmla="*/ 1676629 w 1676629"/>
              <a:gd name="connsiteY2" fmla="*/ 12677 h 733942"/>
              <a:gd name="connsiteX3" fmla="*/ 1659058 w 1676629"/>
              <a:gd name="connsiteY3" fmla="*/ 128013 h 733942"/>
              <a:gd name="connsiteX4" fmla="*/ 1643996 w 1676629"/>
              <a:gd name="connsiteY4" fmla="*/ 151773 h 733942"/>
              <a:gd name="connsiteX5" fmla="*/ 1643159 w 1676629"/>
              <a:gd name="connsiteY5" fmla="*/ 181146 h 733942"/>
              <a:gd name="connsiteX6" fmla="*/ 1649853 w 1676629"/>
              <a:gd name="connsiteY6" fmla="*/ 224344 h 733942"/>
              <a:gd name="connsiteX7" fmla="*/ 1654036 w 1676629"/>
              <a:gd name="connsiteY7" fmla="*/ 231687 h 733942"/>
              <a:gd name="connsiteX8" fmla="*/ 1658220 w 1676629"/>
              <a:gd name="connsiteY8" fmla="*/ 258038 h 733942"/>
              <a:gd name="connsiteX9" fmla="*/ 1643996 w 1676629"/>
              <a:gd name="connsiteY9" fmla="*/ 300804 h 733942"/>
              <a:gd name="connsiteX10" fmla="*/ 1632281 w 1676629"/>
              <a:gd name="connsiteY10" fmla="*/ 325858 h 733942"/>
              <a:gd name="connsiteX11" fmla="*/ 1591280 w 1676629"/>
              <a:gd name="connsiteY11" fmla="*/ 325426 h 733942"/>
              <a:gd name="connsiteX12" fmla="*/ 1621403 w 1676629"/>
              <a:gd name="connsiteY12" fmla="*/ 336657 h 733942"/>
              <a:gd name="connsiteX13" fmla="*/ 1645669 w 1676629"/>
              <a:gd name="connsiteY13" fmla="*/ 409661 h 733942"/>
              <a:gd name="connsiteX14" fmla="*/ 1644832 w 1676629"/>
              <a:gd name="connsiteY14" fmla="*/ 480936 h 733942"/>
              <a:gd name="connsiteX15" fmla="*/ 1644832 w 1676629"/>
              <a:gd name="connsiteY15" fmla="*/ 484824 h 733942"/>
              <a:gd name="connsiteX16" fmla="*/ 1657384 w 1676629"/>
              <a:gd name="connsiteY16" fmla="*/ 610097 h 733942"/>
              <a:gd name="connsiteX17" fmla="*/ 1672445 w 1676629"/>
              <a:gd name="connsiteY17" fmla="*/ 687420 h 733942"/>
              <a:gd name="connsiteX18" fmla="*/ 1673282 w 1676629"/>
              <a:gd name="connsiteY18" fmla="*/ 714203 h 733942"/>
              <a:gd name="connsiteX19" fmla="*/ 1592116 w 1676629"/>
              <a:gd name="connsiteY19" fmla="*/ 714203 h 733942"/>
              <a:gd name="connsiteX20" fmla="*/ 1538563 w 1676629"/>
              <a:gd name="connsiteY20" fmla="*/ 714203 h 733942"/>
              <a:gd name="connsiteX21" fmla="*/ 1518481 w 1676629"/>
              <a:gd name="connsiteY21" fmla="*/ 711611 h 733942"/>
              <a:gd name="connsiteX22" fmla="*/ 1510113 w 1676629"/>
              <a:gd name="connsiteY22" fmla="*/ 702971 h 733942"/>
              <a:gd name="connsiteX23" fmla="*/ 1508440 w 1676629"/>
              <a:gd name="connsiteY23" fmla="*/ 712906 h 733942"/>
              <a:gd name="connsiteX24" fmla="*/ 1429784 w 1676629"/>
              <a:gd name="connsiteY24" fmla="*/ 709883 h 733942"/>
              <a:gd name="connsiteX25" fmla="*/ 1370374 w 1676629"/>
              <a:gd name="connsiteY25" fmla="*/ 719387 h 733942"/>
              <a:gd name="connsiteX26" fmla="*/ 1336904 w 1676629"/>
              <a:gd name="connsiteY26" fmla="*/ 721546 h 733942"/>
              <a:gd name="connsiteX27" fmla="*/ 1122693 w 1676629"/>
              <a:gd name="connsiteY27" fmla="*/ 713338 h 733942"/>
              <a:gd name="connsiteX28" fmla="*/ 959523 w 1676629"/>
              <a:gd name="connsiteY28" fmla="*/ 720682 h 733942"/>
              <a:gd name="connsiteX29" fmla="*/ 913502 w 1676629"/>
              <a:gd name="connsiteY29" fmla="*/ 720250 h 733942"/>
              <a:gd name="connsiteX30" fmla="*/ 793845 w 1676629"/>
              <a:gd name="connsiteY30" fmla="*/ 720250 h 733942"/>
              <a:gd name="connsiteX31" fmla="*/ 669167 w 1676629"/>
              <a:gd name="connsiteY31" fmla="*/ 719818 h 733942"/>
              <a:gd name="connsiteX32" fmla="*/ 649921 w 1676629"/>
              <a:gd name="connsiteY32" fmla="*/ 707724 h 733942"/>
              <a:gd name="connsiteX33" fmla="*/ 655779 w 1676629"/>
              <a:gd name="connsiteY33" fmla="*/ 718090 h 733942"/>
              <a:gd name="connsiteX34" fmla="*/ 494284 w 1676629"/>
              <a:gd name="connsiteY34" fmla="*/ 721978 h 733942"/>
              <a:gd name="connsiteX35" fmla="*/ 359565 w 1676629"/>
              <a:gd name="connsiteY35" fmla="*/ 723274 h 733942"/>
              <a:gd name="connsiteX36" fmla="*/ 259154 w 1676629"/>
              <a:gd name="connsiteY36" fmla="*/ 721115 h 733942"/>
              <a:gd name="connsiteX37" fmla="*/ 222336 w 1676629"/>
              <a:gd name="connsiteY37" fmla="*/ 718090 h 733942"/>
              <a:gd name="connsiteX38" fmla="*/ 121924 w 1676629"/>
              <a:gd name="connsiteY38" fmla="*/ 724138 h 733942"/>
              <a:gd name="connsiteX39" fmla="*/ 16493 w 1676629"/>
              <a:gd name="connsiteY39" fmla="*/ 733641 h 733942"/>
              <a:gd name="connsiteX40" fmla="*/ 16493 w 1676629"/>
              <a:gd name="connsiteY40" fmla="*/ 703403 h 733942"/>
              <a:gd name="connsiteX41" fmla="*/ 30717 w 1676629"/>
              <a:gd name="connsiteY41" fmla="*/ 688715 h 733942"/>
              <a:gd name="connsiteX42" fmla="*/ 28207 w 1676629"/>
              <a:gd name="connsiteY42" fmla="*/ 671005 h 733942"/>
              <a:gd name="connsiteX43" fmla="*/ 6451 w 1676629"/>
              <a:gd name="connsiteY43" fmla="*/ 665821 h 733942"/>
              <a:gd name="connsiteX44" fmla="*/ 594 w 1676629"/>
              <a:gd name="connsiteY44" fmla="*/ 643358 h 733942"/>
              <a:gd name="connsiteX45" fmla="*/ 19003 w 1676629"/>
              <a:gd name="connsiteY45" fmla="*/ 563012 h 733942"/>
              <a:gd name="connsiteX46" fmla="*/ 44943 w 1676629"/>
              <a:gd name="connsiteY46" fmla="*/ 528886 h 733942"/>
              <a:gd name="connsiteX47" fmla="*/ 68372 w 1676629"/>
              <a:gd name="connsiteY47" fmla="*/ 505127 h 733942"/>
              <a:gd name="connsiteX48" fmla="*/ 31555 w 1676629"/>
              <a:gd name="connsiteY48" fmla="*/ 487848 h 733942"/>
              <a:gd name="connsiteX49" fmla="*/ 15656 w 1676629"/>
              <a:gd name="connsiteY49" fmla="*/ 483529 h 733942"/>
              <a:gd name="connsiteX50" fmla="*/ 11472 w 1676629"/>
              <a:gd name="connsiteY50" fmla="*/ 451131 h 733942"/>
              <a:gd name="connsiteX51" fmla="*/ 11472 w 1676629"/>
              <a:gd name="connsiteY51" fmla="*/ 377262 h 733942"/>
              <a:gd name="connsiteX52" fmla="*/ 60004 w 1676629"/>
              <a:gd name="connsiteY52" fmla="*/ 327154 h 733942"/>
              <a:gd name="connsiteX53" fmla="*/ 67535 w 1676629"/>
              <a:gd name="connsiteY53" fmla="*/ 321538 h 733942"/>
              <a:gd name="connsiteX54" fmla="*/ 55821 w 1676629"/>
              <a:gd name="connsiteY54" fmla="*/ 311603 h 733942"/>
              <a:gd name="connsiteX55" fmla="*/ 57494 w 1676629"/>
              <a:gd name="connsiteY55" fmla="*/ 258038 h 733942"/>
              <a:gd name="connsiteX56" fmla="*/ 63352 w 1676629"/>
              <a:gd name="connsiteY56" fmla="*/ 255878 h 733942"/>
              <a:gd name="connsiteX57" fmla="*/ 44943 w 1676629"/>
              <a:gd name="connsiteY57" fmla="*/ 243350 h 733942"/>
              <a:gd name="connsiteX58" fmla="*/ 40759 w 1676629"/>
              <a:gd name="connsiteY58" fmla="*/ 230392 h 733942"/>
              <a:gd name="connsiteX59" fmla="*/ 27371 w 1676629"/>
              <a:gd name="connsiteY59" fmla="*/ 180714 h 733942"/>
              <a:gd name="connsiteX60" fmla="*/ 64188 w 1676629"/>
              <a:gd name="connsiteY60" fmla="*/ 175532 h 733942"/>
              <a:gd name="connsiteX61" fmla="*/ 47453 w 1676629"/>
              <a:gd name="connsiteY61" fmla="*/ 166460 h 733942"/>
              <a:gd name="connsiteX62" fmla="*/ 47453 w 1676629"/>
              <a:gd name="connsiteY62" fmla="*/ 149613 h 733942"/>
              <a:gd name="connsiteX63" fmla="*/ 27371 w 1676629"/>
              <a:gd name="connsiteY63" fmla="*/ 137517 h 733942"/>
              <a:gd name="connsiteX64" fmla="*/ 44943 w 1676629"/>
              <a:gd name="connsiteY64" fmla="*/ 9654 h 733942"/>
              <a:gd name="connsiteX65" fmla="*/ 150375 w 1676629"/>
              <a:gd name="connsiteY65" fmla="*/ 12677 h 733942"/>
              <a:gd name="connsiteX66" fmla="*/ 181334 w 1676629"/>
              <a:gd name="connsiteY66" fmla="*/ 10517 h 733942"/>
              <a:gd name="connsiteX67" fmla="*/ 249950 w 1676629"/>
              <a:gd name="connsiteY67" fmla="*/ 6629 h 733942"/>
              <a:gd name="connsiteX68" fmla="*/ 307686 w 1676629"/>
              <a:gd name="connsiteY68" fmla="*/ 11813 h 733942"/>
              <a:gd name="connsiteX69" fmla="*/ 356218 w 1676629"/>
              <a:gd name="connsiteY69" fmla="*/ 32548 h 733942"/>
              <a:gd name="connsiteX70" fmla="*/ 463323 w 1676629"/>
              <a:gd name="connsiteY70" fmla="*/ 14405 h 733942"/>
              <a:gd name="connsiteX71" fmla="*/ 582144 w 1676629"/>
              <a:gd name="connsiteY71" fmla="*/ 23045 h 733942"/>
              <a:gd name="connsiteX72" fmla="*/ 675861 w 1676629"/>
              <a:gd name="connsiteY72" fmla="*/ 27796 h 733942"/>
              <a:gd name="connsiteX73" fmla="*/ 816437 w 1676629"/>
              <a:gd name="connsiteY73" fmla="*/ 23908 h 733942"/>
              <a:gd name="connsiteX74" fmla="*/ 1002199 w 1676629"/>
              <a:gd name="connsiteY74" fmla="*/ 28660 h 733942"/>
              <a:gd name="connsiteX75" fmla="*/ 1052405 w 1676629"/>
              <a:gd name="connsiteY75" fmla="*/ 18292 h 733942"/>
              <a:gd name="connsiteX76" fmla="*/ 1175409 w 1676629"/>
              <a:gd name="connsiteY76" fmla="*/ 20452 h 733942"/>
              <a:gd name="connsiteX77" fmla="*/ 1191307 w 1676629"/>
              <a:gd name="connsiteY77" fmla="*/ 22180 h 733942"/>
              <a:gd name="connsiteX78" fmla="*/ 1199675 w 1676629"/>
              <a:gd name="connsiteY78" fmla="*/ 29955 h 733942"/>
              <a:gd name="connsiteX79" fmla="*/ 1280004 w 1676629"/>
              <a:gd name="connsiteY79" fmla="*/ 20452 h 733942"/>
              <a:gd name="connsiteX80" fmla="*/ 1469112 w 1676629"/>
              <a:gd name="connsiteY80" fmla="*/ 6198 h 733942"/>
              <a:gd name="connsiteX81" fmla="*/ 1527686 w 1676629"/>
              <a:gd name="connsiteY81" fmla="*/ 150 h 733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1676629" h="733942">
                <a:moveTo>
                  <a:pt x="1527686" y="150"/>
                </a:moveTo>
                <a:cubicBezTo>
                  <a:pt x="1552789" y="-714"/>
                  <a:pt x="1577891" y="2310"/>
                  <a:pt x="1602995" y="5765"/>
                </a:cubicBezTo>
                <a:cubicBezTo>
                  <a:pt x="1627261" y="8789"/>
                  <a:pt x="1651527" y="12245"/>
                  <a:pt x="1676629" y="12677"/>
                </a:cubicBezTo>
                <a:cubicBezTo>
                  <a:pt x="1646506" y="48962"/>
                  <a:pt x="1672445" y="90432"/>
                  <a:pt x="1659058" y="128013"/>
                </a:cubicBezTo>
                <a:cubicBezTo>
                  <a:pt x="1656547" y="136222"/>
                  <a:pt x="1651527" y="143997"/>
                  <a:pt x="1643996" y="151773"/>
                </a:cubicBezTo>
                <a:cubicBezTo>
                  <a:pt x="1636465" y="159548"/>
                  <a:pt x="1646506" y="172507"/>
                  <a:pt x="1643159" y="181146"/>
                </a:cubicBezTo>
                <a:cubicBezTo>
                  <a:pt x="1637301" y="197993"/>
                  <a:pt x="1638975" y="207929"/>
                  <a:pt x="1649853" y="224344"/>
                </a:cubicBezTo>
                <a:cubicBezTo>
                  <a:pt x="1651527" y="226505"/>
                  <a:pt x="1652363" y="229096"/>
                  <a:pt x="1654036" y="231687"/>
                </a:cubicBezTo>
                <a:cubicBezTo>
                  <a:pt x="1658220" y="240327"/>
                  <a:pt x="1659058" y="248966"/>
                  <a:pt x="1658220" y="258038"/>
                </a:cubicBezTo>
                <a:cubicBezTo>
                  <a:pt x="1657384" y="272293"/>
                  <a:pt x="1651527" y="286981"/>
                  <a:pt x="1643996" y="300804"/>
                </a:cubicBezTo>
                <a:cubicBezTo>
                  <a:pt x="1640648" y="307716"/>
                  <a:pt x="1644832" y="322402"/>
                  <a:pt x="1632281" y="325858"/>
                </a:cubicBezTo>
                <a:cubicBezTo>
                  <a:pt x="1623077" y="328017"/>
                  <a:pt x="1591280" y="325426"/>
                  <a:pt x="1591280" y="325426"/>
                </a:cubicBezTo>
                <a:cubicBezTo>
                  <a:pt x="1591280" y="325426"/>
                  <a:pt x="1609688" y="331042"/>
                  <a:pt x="1621403" y="336657"/>
                </a:cubicBezTo>
                <a:cubicBezTo>
                  <a:pt x="1655710" y="353505"/>
                  <a:pt x="1644832" y="385471"/>
                  <a:pt x="1645669" y="409661"/>
                </a:cubicBezTo>
                <a:cubicBezTo>
                  <a:pt x="1646506" y="432556"/>
                  <a:pt x="1648179" y="457610"/>
                  <a:pt x="1644832" y="480936"/>
                </a:cubicBezTo>
                <a:cubicBezTo>
                  <a:pt x="1644832" y="482232"/>
                  <a:pt x="1644832" y="483529"/>
                  <a:pt x="1644832" y="484824"/>
                </a:cubicBezTo>
                <a:cubicBezTo>
                  <a:pt x="1637301" y="526726"/>
                  <a:pt x="1647343" y="568628"/>
                  <a:pt x="1657384" y="610097"/>
                </a:cubicBezTo>
                <a:cubicBezTo>
                  <a:pt x="1663241" y="636015"/>
                  <a:pt x="1669935" y="661502"/>
                  <a:pt x="1672445" y="687420"/>
                </a:cubicBezTo>
                <a:cubicBezTo>
                  <a:pt x="1673282" y="696492"/>
                  <a:pt x="1673282" y="705563"/>
                  <a:pt x="1673282" y="714203"/>
                </a:cubicBezTo>
                <a:cubicBezTo>
                  <a:pt x="1646506" y="714203"/>
                  <a:pt x="1619730" y="714203"/>
                  <a:pt x="1592116" y="714203"/>
                </a:cubicBezTo>
                <a:cubicBezTo>
                  <a:pt x="1574544" y="714203"/>
                  <a:pt x="1556136" y="714203"/>
                  <a:pt x="1538563" y="714203"/>
                </a:cubicBezTo>
                <a:cubicBezTo>
                  <a:pt x="1531870" y="714203"/>
                  <a:pt x="1524339" y="713771"/>
                  <a:pt x="1518481" y="711611"/>
                </a:cubicBezTo>
                <a:cubicBezTo>
                  <a:pt x="1513461" y="709883"/>
                  <a:pt x="1510113" y="702971"/>
                  <a:pt x="1510113" y="702971"/>
                </a:cubicBezTo>
                <a:cubicBezTo>
                  <a:pt x="1509277" y="706427"/>
                  <a:pt x="1508440" y="709450"/>
                  <a:pt x="1508440" y="712906"/>
                </a:cubicBezTo>
                <a:cubicBezTo>
                  <a:pt x="1490868" y="718954"/>
                  <a:pt x="1429784" y="709883"/>
                  <a:pt x="1429784" y="709883"/>
                </a:cubicBezTo>
                <a:cubicBezTo>
                  <a:pt x="1429784" y="709883"/>
                  <a:pt x="1400498" y="710747"/>
                  <a:pt x="1370374" y="719387"/>
                </a:cubicBezTo>
                <a:cubicBezTo>
                  <a:pt x="1360333" y="722410"/>
                  <a:pt x="1348619" y="721978"/>
                  <a:pt x="1336904" y="721546"/>
                </a:cubicBezTo>
                <a:cubicBezTo>
                  <a:pt x="1265779" y="718954"/>
                  <a:pt x="1193818" y="715931"/>
                  <a:pt x="1122693" y="713338"/>
                </a:cubicBezTo>
                <a:cubicBezTo>
                  <a:pt x="1067467" y="711178"/>
                  <a:pt x="1009730" y="709450"/>
                  <a:pt x="959523" y="720682"/>
                </a:cubicBezTo>
                <a:cubicBezTo>
                  <a:pt x="943625" y="705563"/>
                  <a:pt x="975422" y="696492"/>
                  <a:pt x="913502" y="720250"/>
                </a:cubicBezTo>
                <a:cubicBezTo>
                  <a:pt x="880869" y="720682"/>
                  <a:pt x="837357" y="720682"/>
                  <a:pt x="793845" y="720250"/>
                </a:cubicBezTo>
                <a:cubicBezTo>
                  <a:pt x="748659" y="719818"/>
                  <a:pt x="702638" y="719387"/>
                  <a:pt x="669167" y="719818"/>
                </a:cubicBezTo>
                <a:cubicBezTo>
                  <a:pt x="673351" y="715499"/>
                  <a:pt x="659963" y="709883"/>
                  <a:pt x="649921" y="707724"/>
                </a:cubicBezTo>
                <a:cubicBezTo>
                  <a:pt x="639044" y="705563"/>
                  <a:pt x="632350" y="706859"/>
                  <a:pt x="655779" y="718090"/>
                </a:cubicBezTo>
                <a:cubicBezTo>
                  <a:pt x="602226" y="719818"/>
                  <a:pt x="548674" y="721115"/>
                  <a:pt x="494284" y="721978"/>
                </a:cubicBezTo>
                <a:cubicBezTo>
                  <a:pt x="449099" y="722843"/>
                  <a:pt x="404751" y="723274"/>
                  <a:pt x="359565" y="723274"/>
                </a:cubicBezTo>
                <a:cubicBezTo>
                  <a:pt x="326095" y="723274"/>
                  <a:pt x="292624" y="723274"/>
                  <a:pt x="259154" y="721115"/>
                </a:cubicBezTo>
                <a:cubicBezTo>
                  <a:pt x="246602" y="720250"/>
                  <a:pt x="234888" y="718954"/>
                  <a:pt x="222336" y="718090"/>
                </a:cubicBezTo>
                <a:cubicBezTo>
                  <a:pt x="188029" y="715931"/>
                  <a:pt x="154559" y="718954"/>
                  <a:pt x="121924" y="724138"/>
                </a:cubicBezTo>
                <a:cubicBezTo>
                  <a:pt x="86781" y="729322"/>
                  <a:pt x="52473" y="735369"/>
                  <a:pt x="16493" y="733641"/>
                </a:cubicBezTo>
                <a:cubicBezTo>
                  <a:pt x="10635" y="723706"/>
                  <a:pt x="10635" y="713338"/>
                  <a:pt x="16493" y="703403"/>
                </a:cubicBezTo>
                <a:cubicBezTo>
                  <a:pt x="19003" y="698219"/>
                  <a:pt x="24024" y="693036"/>
                  <a:pt x="30717" y="688715"/>
                </a:cubicBezTo>
                <a:cubicBezTo>
                  <a:pt x="49963" y="676621"/>
                  <a:pt x="55821" y="674029"/>
                  <a:pt x="28207" y="671005"/>
                </a:cubicBezTo>
                <a:cubicBezTo>
                  <a:pt x="19840" y="670142"/>
                  <a:pt x="11472" y="669277"/>
                  <a:pt x="6451" y="665821"/>
                </a:cubicBezTo>
                <a:cubicBezTo>
                  <a:pt x="-2753" y="660205"/>
                  <a:pt x="594" y="650270"/>
                  <a:pt x="594" y="643358"/>
                </a:cubicBezTo>
                <a:cubicBezTo>
                  <a:pt x="2267" y="616144"/>
                  <a:pt x="8125" y="589362"/>
                  <a:pt x="19003" y="563012"/>
                </a:cubicBezTo>
                <a:cubicBezTo>
                  <a:pt x="23187" y="550916"/>
                  <a:pt x="29881" y="538389"/>
                  <a:pt x="44943" y="528886"/>
                </a:cubicBezTo>
                <a:cubicBezTo>
                  <a:pt x="60004" y="519814"/>
                  <a:pt x="69209" y="512039"/>
                  <a:pt x="68372" y="505127"/>
                </a:cubicBezTo>
                <a:cubicBezTo>
                  <a:pt x="67535" y="498215"/>
                  <a:pt x="55821" y="492601"/>
                  <a:pt x="31555" y="487848"/>
                </a:cubicBezTo>
                <a:cubicBezTo>
                  <a:pt x="26533" y="486552"/>
                  <a:pt x="20677" y="485688"/>
                  <a:pt x="15656" y="483529"/>
                </a:cubicBezTo>
                <a:cubicBezTo>
                  <a:pt x="-242" y="476185"/>
                  <a:pt x="7289" y="462361"/>
                  <a:pt x="11472" y="451131"/>
                </a:cubicBezTo>
                <a:cubicBezTo>
                  <a:pt x="20677" y="426940"/>
                  <a:pt x="5615" y="401885"/>
                  <a:pt x="11472" y="377262"/>
                </a:cubicBezTo>
                <a:cubicBezTo>
                  <a:pt x="15656" y="358256"/>
                  <a:pt x="33228" y="340113"/>
                  <a:pt x="60004" y="327154"/>
                </a:cubicBezTo>
                <a:cubicBezTo>
                  <a:pt x="63352" y="325858"/>
                  <a:pt x="66699" y="323698"/>
                  <a:pt x="67535" y="321538"/>
                </a:cubicBezTo>
                <a:cubicBezTo>
                  <a:pt x="69209" y="317651"/>
                  <a:pt x="61678" y="314195"/>
                  <a:pt x="55821" y="311603"/>
                </a:cubicBezTo>
                <a:cubicBezTo>
                  <a:pt x="26533" y="298212"/>
                  <a:pt x="28207" y="270565"/>
                  <a:pt x="57494" y="258038"/>
                </a:cubicBezTo>
                <a:cubicBezTo>
                  <a:pt x="59168" y="257174"/>
                  <a:pt x="60841" y="256310"/>
                  <a:pt x="63352" y="255878"/>
                </a:cubicBezTo>
                <a:cubicBezTo>
                  <a:pt x="60004" y="250694"/>
                  <a:pt x="53310" y="246375"/>
                  <a:pt x="44943" y="243350"/>
                </a:cubicBezTo>
                <a:cubicBezTo>
                  <a:pt x="43269" y="239031"/>
                  <a:pt x="42432" y="234712"/>
                  <a:pt x="40759" y="230392"/>
                </a:cubicBezTo>
                <a:cubicBezTo>
                  <a:pt x="36575" y="213977"/>
                  <a:pt x="31555" y="197130"/>
                  <a:pt x="27371" y="180714"/>
                </a:cubicBezTo>
                <a:cubicBezTo>
                  <a:pt x="39922" y="181146"/>
                  <a:pt x="53310" y="179419"/>
                  <a:pt x="64188" y="175532"/>
                </a:cubicBezTo>
                <a:cubicBezTo>
                  <a:pt x="56657" y="174235"/>
                  <a:pt x="49963" y="170779"/>
                  <a:pt x="47453" y="166460"/>
                </a:cubicBezTo>
                <a:cubicBezTo>
                  <a:pt x="65025" y="168188"/>
                  <a:pt x="60004" y="159548"/>
                  <a:pt x="47453" y="149613"/>
                </a:cubicBezTo>
                <a:cubicBezTo>
                  <a:pt x="41595" y="145725"/>
                  <a:pt x="34902" y="141405"/>
                  <a:pt x="27371" y="137517"/>
                </a:cubicBezTo>
                <a:cubicBezTo>
                  <a:pt x="39922" y="95184"/>
                  <a:pt x="45779" y="52418"/>
                  <a:pt x="44943" y="9654"/>
                </a:cubicBezTo>
                <a:cubicBezTo>
                  <a:pt x="76739" y="9654"/>
                  <a:pt x="116067" y="13541"/>
                  <a:pt x="150375" y="12677"/>
                </a:cubicBezTo>
                <a:cubicBezTo>
                  <a:pt x="161252" y="12245"/>
                  <a:pt x="171294" y="11813"/>
                  <a:pt x="181334" y="10517"/>
                </a:cubicBezTo>
                <a:cubicBezTo>
                  <a:pt x="203091" y="7061"/>
                  <a:pt x="226520" y="5765"/>
                  <a:pt x="249950" y="6629"/>
                </a:cubicBezTo>
                <a:cubicBezTo>
                  <a:pt x="269195" y="7061"/>
                  <a:pt x="288440" y="8789"/>
                  <a:pt x="307686" y="11813"/>
                </a:cubicBezTo>
                <a:cubicBezTo>
                  <a:pt x="307686" y="26932"/>
                  <a:pt x="339483" y="40755"/>
                  <a:pt x="356218" y="32548"/>
                </a:cubicBezTo>
                <a:cubicBezTo>
                  <a:pt x="385505" y="19157"/>
                  <a:pt x="424833" y="14405"/>
                  <a:pt x="463323" y="14405"/>
                </a:cubicBezTo>
                <a:cubicBezTo>
                  <a:pt x="503489" y="14405"/>
                  <a:pt x="542816" y="19589"/>
                  <a:pt x="582144" y="23045"/>
                </a:cubicBezTo>
                <a:cubicBezTo>
                  <a:pt x="613104" y="25636"/>
                  <a:pt x="644901" y="26932"/>
                  <a:pt x="675861" y="27796"/>
                </a:cubicBezTo>
                <a:cubicBezTo>
                  <a:pt x="723557" y="28660"/>
                  <a:pt x="769579" y="25636"/>
                  <a:pt x="816437" y="23908"/>
                </a:cubicBezTo>
                <a:cubicBezTo>
                  <a:pt x="876685" y="21748"/>
                  <a:pt x="977096" y="19589"/>
                  <a:pt x="1002199" y="28660"/>
                </a:cubicBezTo>
                <a:cubicBezTo>
                  <a:pt x="1046547" y="45074"/>
                  <a:pt x="1033159" y="49395"/>
                  <a:pt x="1052405" y="18292"/>
                </a:cubicBezTo>
                <a:cubicBezTo>
                  <a:pt x="1093406" y="19157"/>
                  <a:pt x="1134408" y="19589"/>
                  <a:pt x="1175409" y="20452"/>
                </a:cubicBezTo>
                <a:cubicBezTo>
                  <a:pt x="1180429" y="20452"/>
                  <a:pt x="1186287" y="20452"/>
                  <a:pt x="1191307" y="22180"/>
                </a:cubicBezTo>
                <a:cubicBezTo>
                  <a:pt x="1195491" y="23908"/>
                  <a:pt x="1198002" y="26932"/>
                  <a:pt x="1199675" y="29955"/>
                </a:cubicBezTo>
                <a:cubicBezTo>
                  <a:pt x="1208042" y="43779"/>
                  <a:pt x="1269963" y="42051"/>
                  <a:pt x="1280004" y="20452"/>
                </a:cubicBezTo>
                <a:cubicBezTo>
                  <a:pt x="1344434" y="19157"/>
                  <a:pt x="1408028" y="14836"/>
                  <a:pt x="1469112" y="6198"/>
                </a:cubicBezTo>
                <a:cubicBezTo>
                  <a:pt x="1488358" y="4038"/>
                  <a:pt x="1507604" y="1014"/>
                  <a:pt x="1527686" y="1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19050" dir="5400000" algn="ctr" rotWithShape="0">
              <a:srgbClr val="000000">
                <a:alpha val="14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53321D"/>
              </a:solidFill>
              <a:effectLst/>
              <a:uLnTx/>
              <a:uFillTx/>
              <a:latin typeface="Calibri" panose="020F0502020204030204"/>
              <a:ea typeface="+mn-ea"/>
              <a:cs typeface="B Esfehan" panose="00000700000000000000" pitchFamily="2" charset="-78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ACEF4E0-FD26-CCCB-F415-F90C83E179C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29365" b="29047"/>
          <a:stretch/>
        </p:blipFill>
        <p:spPr>
          <a:xfrm>
            <a:off x="1915013" y="1504261"/>
            <a:ext cx="8361973" cy="347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745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78BA3DC-5674-0982-85AD-E024846F7CC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65" t="10625" r="762" b="11824"/>
          <a:stretch/>
        </p:blipFill>
        <p:spPr>
          <a:xfrm>
            <a:off x="4494508" y="-11464"/>
            <a:ext cx="7697492" cy="685800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A868D5C-1995-DD7A-6FF1-C8AE4A033194}"/>
              </a:ext>
            </a:extLst>
          </p:cNvPr>
          <p:cNvSpPr/>
          <p:nvPr/>
        </p:nvSpPr>
        <p:spPr>
          <a:xfrm>
            <a:off x="6664271" y="-11466"/>
            <a:ext cx="5128181" cy="68694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E7F0954-25D5-D3B9-F541-30042D31EF99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787" t="16228" r="17040" b="14001"/>
          <a:stretch/>
        </p:blipFill>
        <p:spPr>
          <a:xfrm>
            <a:off x="8388428" y="5528731"/>
            <a:ext cx="966409" cy="97477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B0DA561-17E6-DEC1-967E-4BC1A5EC4237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9000" y="5723624"/>
            <a:ext cx="699102" cy="69753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82C9257E-D1CF-026C-1FDB-D25C50FE6A9A}"/>
              </a:ext>
            </a:extLst>
          </p:cNvPr>
          <p:cNvSpPr txBox="1"/>
          <p:nvPr/>
        </p:nvSpPr>
        <p:spPr>
          <a:xfrm>
            <a:off x="7007255" y="2851919"/>
            <a:ext cx="4391922" cy="1154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Low" rtl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</a:pPr>
            <a:r>
              <a:rPr lang="fa-IR" sz="2000" noProof="1"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این درسنامه در6 جلسه توسط جناب آقای سعادتی به موضوع </a:t>
            </a:r>
            <a:r>
              <a:rPr lang="fa-IR" sz="2000" b="1" noProof="1"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مسجد حـرکت آفرین در گام دوم انقلاب اسلامی </a:t>
            </a:r>
            <a:r>
              <a:rPr lang="fa-IR" sz="2000" noProof="1"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پرداخته است .</a:t>
            </a:r>
            <a:endParaRPr lang="fa-IR" sz="2000" noProof="1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</p:txBody>
      </p:sp>
      <p:pic>
        <p:nvPicPr>
          <p:cNvPr id="6" name="Picture 5" descr="A painting of a fountain with a bird flying over it&#10;&#10;AI-generated content may be incorrect.">
            <a:extLst>
              <a:ext uri="{FF2B5EF4-FFF2-40B4-BE49-F238E27FC236}">
                <a16:creationId xmlns:a16="http://schemas.microsoft.com/office/drawing/2014/main" id="{22A07639-7FF6-4504-2C7E-A019DF0D94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832" y="-11464"/>
            <a:ext cx="4572558" cy="6869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5894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1CFDBA3-7725-4B79-57AE-1C79CFE73C32}"/>
              </a:ext>
            </a:extLst>
          </p:cNvPr>
          <p:cNvSpPr/>
          <p:nvPr/>
        </p:nvSpPr>
        <p:spPr>
          <a:xfrm>
            <a:off x="11096786" y="-2"/>
            <a:ext cx="1095214" cy="6858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6D9A239-EF40-3257-F497-74A43C900AD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787" t="16228" r="17040" b="14001"/>
          <a:stretch/>
        </p:blipFill>
        <p:spPr>
          <a:xfrm>
            <a:off x="11177670" y="3428999"/>
            <a:ext cx="933444" cy="9415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9738DD-2866-A451-4A47-77E897A7E24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4226" y="2770150"/>
            <a:ext cx="660333" cy="658849"/>
          </a:xfrm>
          <a:prstGeom prst="rect">
            <a:avLst/>
          </a:prstGeom>
        </p:spPr>
      </p:pic>
      <p:sp>
        <p:nvSpPr>
          <p:cNvPr id="12" name="Rectangle: Diagonal Corners Rounded 11">
            <a:extLst>
              <a:ext uri="{FF2B5EF4-FFF2-40B4-BE49-F238E27FC236}">
                <a16:creationId xmlns:a16="http://schemas.microsoft.com/office/drawing/2014/main" id="{7F305B65-5215-9531-22DC-219D28B6F519}"/>
              </a:ext>
            </a:extLst>
          </p:cNvPr>
          <p:cNvSpPr/>
          <p:nvPr/>
        </p:nvSpPr>
        <p:spPr>
          <a:xfrm>
            <a:off x="552598" y="480152"/>
            <a:ext cx="9991588" cy="5897694"/>
          </a:xfrm>
          <a:prstGeom prst="round2DiagRect">
            <a:avLst/>
          </a:prstGeom>
          <a:solidFill>
            <a:schemeClr val="bg1"/>
          </a:solidFill>
          <a:ln w="31750">
            <a:solidFill>
              <a:schemeClr val="accent3">
                <a:lumMod val="75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3" name="Arrow: Pentagon 12">
            <a:extLst>
              <a:ext uri="{FF2B5EF4-FFF2-40B4-BE49-F238E27FC236}">
                <a16:creationId xmlns:a16="http://schemas.microsoft.com/office/drawing/2014/main" id="{4F4FCB9C-EDA0-8FE0-6C26-876EE792A274}"/>
              </a:ext>
            </a:extLst>
          </p:cNvPr>
          <p:cNvSpPr/>
          <p:nvPr/>
        </p:nvSpPr>
        <p:spPr>
          <a:xfrm rot="10800000">
            <a:off x="10802319" y="421739"/>
            <a:ext cx="674176" cy="387458"/>
          </a:xfrm>
          <a:prstGeom prst="homePlate">
            <a:avLst>
              <a:gd name="adj" fmla="val 34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65012AE-4DD0-0F3B-7537-5E2AF1969694}"/>
              </a:ext>
            </a:extLst>
          </p:cNvPr>
          <p:cNvSpPr txBox="1"/>
          <p:nvPr/>
        </p:nvSpPr>
        <p:spPr>
          <a:xfrm>
            <a:off x="10802320" y="421738"/>
            <a:ext cx="1172240" cy="4616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fa-IR" sz="2400">
                <a:solidFill>
                  <a:srgbClr val="0A1F44"/>
                </a:solidFill>
                <a:cs typeface="B Koodak" panose="00000700000000000000" pitchFamily="2" charset="-78"/>
              </a:rPr>
              <a:t>جلسه اول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8133D61-4F7E-A08E-68F4-4B2D5FB12B29}"/>
              </a:ext>
            </a:extLst>
          </p:cNvPr>
          <p:cNvSpPr txBox="1"/>
          <p:nvPr/>
        </p:nvSpPr>
        <p:spPr>
          <a:xfrm>
            <a:off x="871850" y="910745"/>
            <a:ext cx="9353083" cy="50365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algn="justLow" rtl="1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</a:pPr>
            <a:r>
              <a:rPr lang="fa-IR" sz="2400">
                <a:solidFill>
                  <a:srgbClr val="0070C0"/>
                </a:solidFill>
                <a:effectLst/>
                <a:latin typeface="Lalezar" panose="00000500000000000000" pitchFamily="2" charset="-78"/>
                <a:cs typeface="Lalezar" panose="00000500000000000000" pitchFamily="2" charset="-78"/>
              </a:rPr>
              <a:t>۱. جایگاه مساجد در اسلام</a:t>
            </a:r>
            <a:endParaRPr lang="en-US" sz="2400">
              <a:solidFill>
                <a:srgbClr val="0070C0"/>
              </a:solidFill>
              <a:effectLst/>
              <a:latin typeface="Lalezar" panose="00000500000000000000" pitchFamily="2" charset="-78"/>
              <a:cs typeface="Lalezar" panose="00000500000000000000" pitchFamily="2" charset="-78"/>
            </a:endParaRPr>
          </a:p>
          <a:p>
            <a:pPr marL="0" marR="0" algn="justLow" rtl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</a:pPr>
            <a:r>
              <a:rPr lang="fa-IR" sz="1900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اگر تاریخ اسلام را مرور کنیم، </a:t>
            </a:r>
            <a:r>
              <a:rPr lang="fa-IR" sz="1900" err="1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می‌بینیم</a:t>
            </a:r>
            <a:r>
              <a:rPr lang="fa-IR" sz="1900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 که هر کجا اسلام قصد ورود و صدور انقلاب اسلامی داشته است، یک مسجد ساخته شده است. علت این امر آن است که مسجد، هم </a:t>
            </a:r>
            <a:r>
              <a:rPr lang="fa-IR" sz="1900" err="1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بیت‌الله</a:t>
            </a:r>
            <a:r>
              <a:rPr lang="fa-IR" sz="1900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 است، یعنی خانه خدا، و هم </a:t>
            </a:r>
            <a:r>
              <a:rPr lang="fa-IR" sz="1900" err="1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بیت‌المتقین</a:t>
            </a:r>
            <a:r>
              <a:rPr lang="fa-IR" sz="1900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، یعنی خانه </a:t>
            </a:r>
            <a:r>
              <a:rPr lang="fa-IR" sz="1900" err="1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متقین</a:t>
            </a:r>
            <a:r>
              <a:rPr lang="fa-IR" sz="1900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. این همزمانی دنیای مادی و آخرت در مرکزیت مسجد اتفاق </a:t>
            </a:r>
            <a:r>
              <a:rPr lang="fa-IR" sz="1900" err="1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می‌افتد</a:t>
            </a:r>
            <a:r>
              <a:rPr lang="fa-IR" sz="1900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.</a:t>
            </a:r>
            <a:endParaRPr lang="en-US" sz="1900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0" marR="0" algn="justLow" rtl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</a:pPr>
            <a:r>
              <a:rPr lang="fa-IR" sz="1900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مسجد، برخلاف مکاتب بشری که عمدتاً به دنیا و آبادانی مادی توجه دارند، آمیختگی دنیا و آخرت را به جامعه عرضه </a:t>
            </a:r>
            <a:r>
              <a:rPr lang="fa-IR" sz="1900" err="1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می‌کند</a:t>
            </a:r>
            <a:r>
              <a:rPr lang="fa-IR" sz="1900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. نگاه افراطی که تنها مادیات و آبادانی دنیا را دنبال </a:t>
            </a:r>
            <a:r>
              <a:rPr lang="fa-IR" sz="1900" err="1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می‌کند</a:t>
            </a:r>
            <a:r>
              <a:rPr lang="fa-IR" sz="1900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 و نگاه انحرافی که تنها به آخرت </a:t>
            </a:r>
            <a:r>
              <a:rPr lang="fa-IR" sz="1900" err="1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می‌پردازد</a:t>
            </a:r>
            <a:r>
              <a:rPr lang="fa-IR" sz="1900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، هر دو توسط مسجد تراز انقلاب اسلامی رد </a:t>
            </a:r>
            <a:r>
              <a:rPr lang="fa-IR" sz="1900" err="1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می‌شوند</a:t>
            </a:r>
            <a:r>
              <a:rPr lang="fa-IR" sz="1900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.</a:t>
            </a:r>
            <a:endParaRPr lang="en-US" sz="1900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0" marR="0" algn="justLow" rtl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</a:pPr>
            <a:r>
              <a:rPr lang="fa-IR" sz="1900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به تعبیر دقیق مقام معظم رهبری، تفاوت مسجد تراز انقلاب اسلامی با سایر </a:t>
            </a:r>
            <a:r>
              <a:rPr lang="fa-IR" sz="1900" err="1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نگاه‌ها</a:t>
            </a:r>
            <a:r>
              <a:rPr lang="fa-IR" sz="1900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 این است که ما هم به دنیا و هم به آخرت توجه داریم؛ </a:t>
            </a:r>
            <a:r>
              <a:rPr lang="fa-IR" sz="1900" err="1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آماده‌ایم</a:t>
            </a:r>
            <a:r>
              <a:rPr lang="fa-IR" sz="1900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 که زندگی دنیوی و تمدن نوین انسانی را بسازیم و همزمان آخرت را آباد کنیم تا زندگی ابدی پیش رو داشته باشیم. این دو جنبه را </a:t>
            </a:r>
            <a:r>
              <a:rPr lang="fa-IR" sz="1900" err="1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می‌توان</a:t>
            </a:r>
            <a:r>
              <a:rPr lang="fa-IR" sz="1900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 در قالب مسجد طراحی و تحقق بخشید.</a:t>
            </a:r>
            <a:endParaRPr lang="en-US" sz="1900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158681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1CFDBA3-7725-4B79-57AE-1C79CFE73C32}"/>
              </a:ext>
            </a:extLst>
          </p:cNvPr>
          <p:cNvSpPr/>
          <p:nvPr/>
        </p:nvSpPr>
        <p:spPr>
          <a:xfrm>
            <a:off x="11096786" y="-2"/>
            <a:ext cx="1095214" cy="6858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6D9A239-EF40-3257-F497-74A43C900AD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787" t="16228" r="17040" b="14001"/>
          <a:stretch/>
        </p:blipFill>
        <p:spPr>
          <a:xfrm>
            <a:off x="11177670" y="3428999"/>
            <a:ext cx="933444" cy="9415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9738DD-2866-A451-4A47-77E897A7E24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4226" y="2770150"/>
            <a:ext cx="660333" cy="658849"/>
          </a:xfrm>
          <a:prstGeom prst="rect">
            <a:avLst/>
          </a:prstGeom>
        </p:spPr>
      </p:pic>
      <p:sp>
        <p:nvSpPr>
          <p:cNvPr id="12" name="Rectangle: Diagonal Corners Rounded 11">
            <a:extLst>
              <a:ext uri="{FF2B5EF4-FFF2-40B4-BE49-F238E27FC236}">
                <a16:creationId xmlns:a16="http://schemas.microsoft.com/office/drawing/2014/main" id="{7F305B65-5215-9531-22DC-219D28B6F519}"/>
              </a:ext>
            </a:extLst>
          </p:cNvPr>
          <p:cNvSpPr/>
          <p:nvPr/>
        </p:nvSpPr>
        <p:spPr>
          <a:xfrm>
            <a:off x="674176" y="480151"/>
            <a:ext cx="9748434" cy="5897694"/>
          </a:xfrm>
          <a:prstGeom prst="round2DiagRect">
            <a:avLst/>
          </a:prstGeom>
          <a:solidFill>
            <a:schemeClr val="bg1"/>
          </a:solidFill>
          <a:ln w="31750">
            <a:solidFill>
              <a:schemeClr val="accent3">
                <a:lumMod val="75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8133D61-4F7E-A08E-68F4-4B2D5FB12B29}"/>
              </a:ext>
            </a:extLst>
          </p:cNvPr>
          <p:cNvSpPr txBox="1"/>
          <p:nvPr/>
        </p:nvSpPr>
        <p:spPr>
          <a:xfrm>
            <a:off x="1063489" y="1347402"/>
            <a:ext cx="8969808" cy="416319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algn="justLow" rtl="1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</a:pPr>
            <a:r>
              <a:rPr lang="fa-IR" sz="2400">
                <a:solidFill>
                  <a:srgbClr val="0070C0"/>
                </a:solidFill>
                <a:effectLst/>
                <a:latin typeface="Lalezar" panose="00000500000000000000" pitchFamily="2" charset="-78"/>
                <a:cs typeface="Lalezar" panose="00000500000000000000" pitchFamily="2" charset="-78"/>
              </a:rPr>
              <a:t>۲. کارکردهای اصلی مسجد در جامعه اسلامی</a:t>
            </a:r>
            <a:endParaRPr lang="en-US" sz="2400">
              <a:solidFill>
                <a:srgbClr val="0070C0"/>
              </a:solidFill>
              <a:effectLst/>
              <a:latin typeface="Lalezar" panose="00000500000000000000" pitchFamily="2" charset="-78"/>
              <a:cs typeface="Lalezar" panose="00000500000000000000" pitchFamily="2" charset="-78"/>
            </a:endParaRPr>
          </a:p>
          <a:p>
            <a:pPr marL="0" marR="0" algn="justLow" rtl="1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</a:pPr>
            <a:r>
              <a:rPr lang="fa-IR" sz="2400" b="1" u="sng">
                <a:solidFill>
                  <a:srgbClr val="000000"/>
                </a:solidFill>
                <a:effectLst/>
                <a:latin typeface="Arial" panose="020B0604020202020204" pitchFamily="34" charset="0"/>
                <a:cs typeface="29LT Zarid Sans AL Medium" panose="00000600000000000000" pitchFamily="50" charset="-78"/>
              </a:rPr>
              <a:t>۲.۱. مرکز توسعه اندیشه و گفتمان</a:t>
            </a:r>
            <a:endParaRPr lang="en-US" sz="2400" b="1" u="sng">
              <a:solidFill>
                <a:srgbClr val="434343"/>
              </a:solidFill>
              <a:effectLst/>
              <a:latin typeface="Arial" panose="020B0604020202020204" pitchFamily="34" charset="0"/>
            </a:endParaRPr>
          </a:p>
          <a:p>
            <a:pPr marL="0" marR="0" algn="justLow" rtl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</a:pPr>
            <a:r>
              <a:rPr lang="fa-IR" sz="2000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از زمان پیامبر صلی الله علیه و آله تا امروز، کارکرد اصلی مسجد مرکز انتشار اندیشه، توسعه فکر، گسترش گفتمان، کانون موعظه، اخلاق و معارف دین و اجتماع بوده است.</a:t>
            </a:r>
            <a:endParaRPr lang="en-US" sz="2000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342900" marR="0" lvl="0" indent="-342900" algn="justLow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هرگاه جامعه دچار مشکل یا گره ذهنی می‌شد، مسجد جهاد تبیین انجام می‌داد، روشنگری می‌کرد و آگاهی‌بخشی ایجاد می‌کرد.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342900" marR="0" lvl="0" indent="-342900" algn="justLow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در شرایط اختلاف و تفرقه میان مسلمانان، مسجد وحدت‌بخش عمل کرده است.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342900" marR="0" lvl="0" indent="-342900" algn="justLow" rtl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●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در تاریخ، شاهد بوده‌ایم که دشمنان و مشرکین گاهی تلاش کردند مساجد را محلی برای ایجاد اختلاف و نفوذ منفی کنند، ولی اسلام ناب به دنبال مسجد وحدت‌آفرین است.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817540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1CFDBA3-7725-4B79-57AE-1C79CFE73C32}"/>
              </a:ext>
            </a:extLst>
          </p:cNvPr>
          <p:cNvSpPr/>
          <p:nvPr/>
        </p:nvSpPr>
        <p:spPr>
          <a:xfrm>
            <a:off x="11096786" y="-2"/>
            <a:ext cx="1095214" cy="6858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6D9A239-EF40-3257-F497-74A43C900AD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787" t="16228" r="17040" b="14001"/>
          <a:stretch/>
        </p:blipFill>
        <p:spPr>
          <a:xfrm>
            <a:off x="11177670" y="3428999"/>
            <a:ext cx="933444" cy="9415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9738DD-2866-A451-4A47-77E897A7E24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4226" y="2770150"/>
            <a:ext cx="660333" cy="658849"/>
          </a:xfrm>
          <a:prstGeom prst="rect">
            <a:avLst/>
          </a:prstGeom>
        </p:spPr>
      </p:pic>
      <p:sp>
        <p:nvSpPr>
          <p:cNvPr id="12" name="Rectangle: Diagonal Corners Rounded 11">
            <a:extLst>
              <a:ext uri="{FF2B5EF4-FFF2-40B4-BE49-F238E27FC236}">
                <a16:creationId xmlns:a16="http://schemas.microsoft.com/office/drawing/2014/main" id="{7F305B65-5215-9531-22DC-219D28B6F519}"/>
              </a:ext>
            </a:extLst>
          </p:cNvPr>
          <p:cNvSpPr/>
          <p:nvPr/>
        </p:nvSpPr>
        <p:spPr>
          <a:xfrm>
            <a:off x="674176" y="480152"/>
            <a:ext cx="9748434" cy="5897694"/>
          </a:xfrm>
          <a:prstGeom prst="round2DiagRect">
            <a:avLst>
              <a:gd name="adj1" fmla="val 13251"/>
              <a:gd name="adj2" fmla="val 0"/>
            </a:avLst>
          </a:prstGeom>
          <a:solidFill>
            <a:schemeClr val="bg1"/>
          </a:solidFill>
          <a:ln w="31750">
            <a:solidFill>
              <a:schemeClr val="accent3">
                <a:lumMod val="75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8133D61-4F7E-A08E-68F4-4B2D5FB12B29}"/>
              </a:ext>
            </a:extLst>
          </p:cNvPr>
          <p:cNvSpPr txBox="1"/>
          <p:nvPr/>
        </p:nvSpPr>
        <p:spPr>
          <a:xfrm>
            <a:off x="1521417" y="2167115"/>
            <a:ext cx="8298829" cy="252376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algn="justLow" rtl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</a:pPr>
            <a:r>
              <a:rPr lang="fa-IR" sz="2000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مسجد در زمان بحران‌های اجتماعی و فرهنگی امیدآفرینی می‌کند و جریان‌ساز است. نمونه‌های تاریخی این نقش در مشروطه و انقلاب اسلامی قابل مشاهده است.</a:t>
            </a:r>
            <a:endParaRPr lang="en-US" sz="2000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342900" marR="0" lvl="0" indent="-342900" algn="justLow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مثال تاریخی: مسجد زلال و برخی مساجد دیگر که توسط دشمنان تلاش شد بین مسلمانان تفرقه ایجاد کنند.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342900" marR="0" lvl="0" indent="-342900" algn="justLow" rtl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●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نمونه انقلاب اسلامی: اولین سخنرانی حضرت امام در مسجد سلماسی قم با محوریت کمک به اسلام و مومنین بود.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75131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1CFDBA3-7725-4B79-57AE-1C79CFE73C32}"/>
              </a:ext>
            </a:extLst>
          </p:cNvPr>
          <p:cNvSpPr/>
          <p:nvPr/>
        </p:nvSpPr>
        <p:spPr>
          <a:xfrm>
            <a:off x="11096786" y="-2"/>
            <a:ext cx="1095214" cy="6858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6D9A239-EF40-3257-F497-74A43C900AD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787" t="16228" r="17040" b="14001"/>
          <a:stretch/>
        </p:blipFill>
        <p:spPr>
          <a:xfrm>
            <a:off x="11177670" y="3428999"/>
            <a:ext cx="933444" cy="9415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9738DD-2866-A451-4A47-77E897A7E24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4226" y="2770150"/>
            <a:ext cx="660333" cy="658849"/>
          </a:xfrm>
          <a:prstGeom prst="rect">
            <a:avLst/>
          </a:prstGeom>
        </p:spPr>
      </p:pic>
      <p:sp>
        <p:nvSpPr>
          <p:cNvPr id="12" name="Rectangle: Diagonal Corners Rounded 11">
            <a:extLst>
              <a:ext uri="{FF2B5EF4-FFF2-40B4-BE49-F238E27FC236}">
                <a16:creationId xmlns:a16="http://schemas.microsoft.com/office/drawing/2014/main" id="{7F305B65-5215-9531-22DC-219D28B6F519}"/>
              </a:ext>
            </a:extLst>
          </p:cNvPr>
          <p:cNvSpPr/>
          <p:nvPr/>
        </p:nvSpPr>
        <p:spPr>
          <a:xfrm>
            <a:off x="674176" y="480152"/>
            <a:ext cx="9748434" cy="5897694"/>
          </a:xfrm>
          <a:prstGeom prst="round2DiagRect">
            <a:avLst/>
          </a:prstGeom>
          <a:solidFill>
            <a:schemeClr val="bg1"/>
          </a:solidFill>
          <a:ln w="31750">
            <a:solidFill>
              <a:schemeClr val="accent3">
                <a:lumMod val="75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8133D61-4F7E-A08E-68F4-4B2D5FB12B29}"/>
              </a:ext>
            </a:extLst>
          </p:cNvPr>
          <p:cNvSpPr txBox="1"/>
          <p:nvPr/>
        </p:nvSpPr>
        <p:spPr>
          <a:xfrm>
            <a:off x="1376632" y="971916"/>
            <a:ext cx="8343521" cy="491416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algn="justLow" rtl="1">
              <a:spcBef>
                <a:spcPts val="1400"/>
              </a:spcBef>
              <a:spcAft>
                <a:spcPts val="400"/>
              </a:spcAft>
            </a:pPr>
            <a:r>
              <a:rPr lang="fa-IR" sz="2200" b="1" u="sng">
                <a:solidFill>
                  <a:srgbClr val="000000"/>
                </a:solidFill>
                <a:effectLst/>
                <a:latin typeface="Arial" panose="020B0604020202020204" pitchFamily="34" charset="0"/>
                <a:cs typeface="29LT Zarid Sans AL Medium" panose="00000600000000000000" pitchFamily="50" charset="-78"/>
              </a:rPr>
              <a:t>۲.۲. مرکز فعالیت</a:t>
            </a:r>
            <a:r>
              <a:rPr lang="fa-IR" sz="2200" b="1" u="sng">
                <a:solidFill>
                  <a:srgbClr val="000000"/>
                </a:solidFill>
                <a:effectLst/>
                <a:latin typeface="Arial" panose="020B0604020202020204" pitchFamily="34" charset="0"/>
                <a:cs typeface="Tahoma" panose="020B0604030504040204" pitchFamily="34" charset="0"/>
              </a:rPr>
              <a:t>‌</a:t>
            </a:r>
            <a:r>
              <a:rPr lang="fa-IR" sz="2200" b="1" u="sng">
                <a:solidFill>
                  <a:srgbClr val="000000"/>
                </a:solidFill>
                <a:effectLst/>
                <a:latin typeface="Arial" panose="020B0604020202020204" pitchFamily="34" charset="0"/>
                <a:cs typeface="29LT Zarid Sans AL Medium" panose="00000600000000000000" pitchFamily="50" charset="-78"/>
              </a:rPr>
              <a:t>های فرهنگی، عبادی، سیاسی و اجتماعی</a:t>
            </a:r>
            <a:endParaRPr lang="en-US" sz="2200" b="1" u="sng">
              <a:solidFill>
                <a:srgbClr val="434343"/>
              </a:solidFill>
              <a:effectLst/>
              <a:latin typeface="Arial" panose="020B0604020202020204" pitchFamily="34" charset="0"/>
            </a:endParaRPr>
          </a:p>
          <a:p>
            <a:pPr marL="0" marR="0" algn="justLow" rtl="1">
              <a:spcBef>
                <a:spcPts val="1200"/>
              </a:spcBef>
              <a:spcAft>
                <a:spcPts val="1200"/>
              </a:spcAft>
            </a:pPr>
            <a:r>
              <a:rPr lang="fa-IR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کارکرد دوم مسجد، فعالیت‌های عملی و اجتماعی است:</a:t>
            </a:r>
            <a:endParaRPr lang="en-US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342900" marR="0" lvl="0" indent="-342900" algn="justLow" rtl="1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مسجد، پایگاه فعالیت‌های اجتماعی و مرکز جهاد عملی و مشارکت مردم در نقش‌آفرینی اجتماعی است.</a:t>
            </a:r>
            <a:endParaRPr lang="en-US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342900" marR="0" lvl="0" indent="-342900" algn="justLow" rtl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●"/>
            </a:pPr>
            <a:r>
              <a:rPr lang="fa-IR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هدف آن این است که مردم، به ویژه مومنین و متقین، در جامعه نقش و هویت پیدا کنند.</a:t>
            </a:r>
            <a:endParaRPr lang="en-US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0" marR="0" algn="justLow" rtl="1">
              <a:spcBef>
                <a:spcPts val="1200"/>
              </a:spcBef>
              <a:spcAft>
                <a:spcPts val="1200"/>
              </a:spcAft>
            </a:pPr>
            <a:r>
              <a:rPr lang="fa-IR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نمونه‌های تاریخی:</a:t>
            </a:r>
            <a:endParaRPr lang="en-US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342900" marR="0" lvl="0" indent="-342900" algn="justLow" rtl="1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در دوران انقلاب اسلامی، هسته‌های سخت انقلاب مانند ذی‌الحدید، شت‌الخمیس و کمیته‌های انقلاب اسلامی در مساجد شکل گرفتند</a:t>
            </a:r>
            <a:r>
              <a:rPr lang="en-US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.</a:t>
            </a:r>
          </a:p>
          <a:p>
            <a:pPr marL="342900" marR="0" lvl="0" indent="-342900" algn="justLow" rtl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●"/>
            </a:pPr>
            <a:r>
              <a:rPr lang="fa-IR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جوانان متعهد، علمای پیشران و فعالان فرهنگی، در مساجد پرورش یافتند و مهارت، انگیزه و اراده لازم برای پیشبرد انقلاب را کسب کردند.</a:t>
            </a:r>
            <a:endParaRPr lang="en-US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0" marR="0" algn="justLow" rtl="1">
              <a:spcBef>
                <a:spcPts val="1200"/>
              </a:spcBef>
              <a:spcAft>
                <a:spcPts val="1200"/>
              </a:spcAft>
            </a:pPr>
            <a:r>
              <a:rPr lang="fa-IR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آمار و نکته مهم: بیش از ۹۰ درصد شهدای انقلاب اسلامی از مساجد اعزام شدند و تربیت آن‌ها در مسجد انجام شده بود.</a:t>
            </a:r>
            <a:endParaRPr lang="en-US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204914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1CFDBA3-7725-4B79-57AE-1C79CFE73C32}"/>
              </a:ext>
            </a:extLst>
          </p:cNvPr>
          <p:cNvSpPr/>
          <p:nvPr/>
        </p:nvSpPr>
        <p:spPr>
          <a:xfrm>
            <a:off x="11096786" y="-2"/>
            <a:ext cx="1095214" cy="6858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6D9A239-EF40-3257-F497-74A43C900AD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787" t="16228" r="17040" b="14001"/>
          <a:stretch/>
        </p:blipFill>
        <p:spPr>
          <a:xfrm>
            <a:off x="11177670" y="3428999"/>
            <a:ext cx="933444" cy="9415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9738DD-2866-A451-4A47-77E897A7E24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4226" y="2770150"/>
            <a:ext cx="660333" cy="658849"/>
          </a:xfrm>
          <a:prstGeom prst="rect">
            <a:avLst/>
          </a:prstGeom>
        </p:spPr>
      </p:pic>
      <p:sp>
        <p:nvSpPr>
          <p:cNvPr id="12" name="Rectangle: Diagonal Corners Rounded 11">
            <a:extLst>
              <a:ext uri="{FF2B5EF4-FFF2-40B4-BE49-F238E27FC236}">
                <a16:creationId xmlns:a16="http://schemas.microsoft.com/office/drawing/2014/main" id="{7F305B65-5215-9531-22DC-219D28B6F519}"/>
              </a:ext>
            </a:extLst>
          </p:cNvPr>
          <p:cNvSpPr/>
          <p:nvPr/>
        </p:nvSpPr>
        <p:spPr>
          <a:xfrm>
            <a:off x="674176" y="480152"/>
            <a:ext cx="9748434" cy="5897694"/>
          </a:xfrm>
          <a:prstGeom prst="round2DiagRect">
            <a:avLst/>
          </a:prstGeom>
          <a:solidFill>
            <a:schemeClr val="bg1"/>
          </a:solidFill>
          <a:ln w="31750">
            <a:solidFill>
              <a:schemeClr val="accent3">
                <a:lumMod val="75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8133D61-4F7E-A08E-68F4-4B2D5FB12B29}"/>
              </a:ext>
            </a:extLst>
          </p:cNvPr>
          <p:cNvSpPr txBox="1"/>
          <p:nvPr/>
        </p:nvSpPr>
        <p:spPr>
          <a:xfrm>
            <a:off x="1580823" y="1545815"/>
            <a:ext cx="7935140" cy="310751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algn="justLow" rtl="1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</a:pPr>
            <a:r>
              <a:rPr lang="fa-IR" sz="2400">
                <a:solidFill>
                  <a:srgbClr val="0070C0"/>
                </a:solidFill>
                <a:effectLst/>
                <a:latin typeface="Lalezar" panose="00000500000000000000" pitchFamily="2" charset="-78"/>
                <a:cs typeface="Lalezar" panose="00000500000000000000" pitchFamily="2" charset="-78"/>
              </a:rPr>
              <a:t>۳. نقش مساجد در گام دوم انقلاب اسلامی</a:t>
            </a:r>
            <a:endParaRPr lang="en-US" sz="2400">
              <a:solidFill>
                <a:srgbClr val="0070C0"/>
              </a:solidFill>
              <a:effectLst/>
              <a:latin typeface="Lalezar" panose="00000500000000000000" pitchFamily="2" charset="-78"/>
              <a:cs typeface="Lalezar" panose="00000500000000000000" pitchFamily="2" charset="-78"/>
            </a:endParaRPr>
          </a:p>
          <a:p>
            <a:pPr marL="0" marR="0" algn="justLow" rtl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</a:pPr>
            <a:r>
              <a:rPr lang="fa-IR" sz="2000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امروز، در گام دوم انقلاب، باید بررسی کنیم:</a:t>
            </a:r>
            <a:endParaRPr lang="en-US" sz="2000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342900" marR="0" lvl="0" indent="-342900" algn="justLow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+mj-lt"/>
              <a:buAutoNum type="arabicPeriod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مساجد تا چه حد توانسته‌اند کارکرد اندیشه‌ورزی و روشنگری را ادامه دهند؟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342900" marR="0" lvl="0" indent="-342900" algn="justLow" rtl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مساجد تا چه حد در حرکت‌آفرینی و نقش‌آفرینی اجتماعی موفق بوده‌اند؟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0" marR="0" algn="justLow" rtl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</a:pPr>
            <a:r>
              <a:rPr lang="fa-IR" sz="2000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هدف، رسیدن به اکثریت مساجد در تراز گام دوم انقلاب اسلامی است تا شاهد استمرار جریان انقلاب و تربیت نسل‌های متعهد باشیم.</a:t>
            </a:r>
            <a:endParaRPr lang="en-US" sz="2000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42502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1CFDBA3-7725-4B79-57AE-1C79CFE73C32}"/>
              </a:ext>
            </a:extLst>
          </p:cNvPr>
          <p:cNvSpPr/>
          <p:nvPr/>
        </p:nvSpPr>
        <p:spPr>
          <a:xfrm>
            <a:off x="11096786" y="-2"/>
            <a:ext cx="1095214" cy="6858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6D9A239-EF40-3257-F497-74A43C900AD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787" t="16228" r="17040" b="14001"/>
          <a:stretch/>
        </p:blipFill>
        <p:spPr>
          <a:xfrm>
            <a:off x="11177670" y="3428999"/>
            <a:ext cx="933444" cy="9415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9738DD-2866-A451-4A47-77E897A7E24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4226" y="2770150"/>
            <a:ext cx="660333" cy="658849"/>
          </a:xfrm>
          <a:prstGeom prst="rect">
            <a:avLst/>
          </a:prstGeom>
        </p:spPr>
      </p:pic>
      <p:sp>
        <p:nvSpPr>
          <p:cNvPr id="12" name="Rectangle: Diagonal Corners Rounded 11">
            <a:extLst>
              <a:ext uri="{FF2B5EF4-FFF2-40B4-BE49-F238E27FC236}">
                <a16:creationId xmlns:a16="http://schemas.microsoft.com/office/drawing/2014/main" id="{7F305B65-5215-9531-22DC-219D28B6F519}"/>
              </a:ext>
            </a:extLst>
          </p:cNvPr>
          <p:cNvSpPr/>
          <p:nvPr/>
        </p:nvSpPr>
        <p:spPr>
          <a:xfrm>
            <a:off x="674176" y="480152"/>
            <a:ext cx="9748434" cy="5897694"/>
          </a:xfrm>
          <a:prstGeom prst="round2DiagRect">
            <a:avLst/>
          </a:prstGeom>
          <a:solidFill>
            <a:schemeClr val="bg1"/>
          </a:solidFill>
          <a:ln w="31750">
            <a:solidFill>
              <a:schemeClr val="accent3">
                <a:lumMod val="75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8133D61-4F7E-A08E-68F4-4B2D5FB12B29}"/>
              </a:ext>
            </a:extLst>
          </p:cNvPr>
          <p:cNvSpPr txBox="1"/>
          <p:nvPr/>
        </p:nvSpPr>
        <p:spPr>
          <a:xfrm>
            <a:off x="1123570" y="1197031"/>
            <a:ext cx="8849647" cy="390773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algn="justLow" rtl="1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</a:pPr>
            <a:r>
              <a:rPr lang="fa-IR" sz="2400">
                <a:solidFill>
                  <a:srgbClr val="0070C0"/>
                </a:solidFill>
                <a:effectLst/>
                <a:latin typeface="Lalezar" panose="00000500000000000000" pitchFamily="2" charset="-78"/>
                <a:cs typeface="Lalezar" panose="00000500000000000000" pitchFamily="2" charset="-78"/>
              </a:rPr>
              <a:t>جمع‌بندی</a:t>
            </a:r>
            <a:endParaRPr lang="en-US" sz="2400">
              <a:solidFill>
                <a:srgbClr val="0070C0"/>
              </a:solidFill>
              <a:effectLst/>
              <a:latin typeface="Lalezar" panose="00000500000000000000" pitchFamily="2" charset="-78"/>
              <a:cs typeface="Lalezar" panose="00000500000000000000" pitchFamily="2" charset="-78"/>
            </a:endParaRPr>
          </a:p>
          <a:p>
            <a:pPr marL="342900" marR="0" lvl="0" indent="-342900" algn="justLow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مسجد، مرکز آمیختگی دنیا و آخرت است.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342900" marR="0" lvl="0" indent="-342900" algn="justLow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مسجد دارای دو کارکرد اصلی است: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justLow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مرکز اندیشه و گفتمان (روشن‌گری، وحدت‌بخشی، ترویج ایمان و اخلاق).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justLow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مرکز فعالیت‌های اجتماعی، عبادی و سیاسی (نقش‌آفرینی، هویت‌بخشی، جریان‌سازی).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342900" marR="0" lvl="0" indent="-342900" algn="justLow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تاریخ اسلام و انقلاب اسلامی نشان داده است که مسجد، نقطه کانونی تحولات اجتماعی و فرهنگی بوده است</a:t>
            </a:r>
            <a:r>
              <a:rPr lang="en-US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.</a:t>
            </a:r>
          </a:p>
          <a:p>
            <a:pPr marL="342900" marR="0" lvl="0" indent="-342900" algn="justLow" rtl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●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در گام دوم انقلاب، هدف ما تقویت این دو کارکرد در مساجد امروز است تا مساجد به تراز انقلاب اسلامی برسند.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523443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1CFDBA3-7725-4B79-57AE-1C79CFE73C32}"/>
              </a:ext>
            </a:extLst>
          </p:cNvPr>
          <p:cNvSpPr/>
          <p:nvPr/>
        </p:nvSpPr>
        <p:spPr>
          <a:xfrm>
            <a:off x="11096786" y="-2"/>
            <a:ext cx="1095214" cy="6858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6D9A239-EF40-3257-F497-74A43C900AD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787" t="16228" r="17040" b="14001"/>
          <a:stretch/>
        </p:blipFill>
        <p:spPr>
          <a:xfrm>
            <a:off x="11177670" y="3428999"/>
            <a:ext cx="933444" cy="9415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9738DD-2866-A451-4A47-77E897A7E24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4226" y="2770150"/>
            <a:ext cx="660333" cy="658849"/>
          </a:xfrm>
          <a:prstGeom prst="rect">
            <a:avLst/>
          </a:prstGeom>
        </p:spPr>
      </p:pic>
      <p:sp>
        <p:nvSpPr>
          <p:cNvPr id="12" name="Rectangle: Diagonal Corners Rounded 11">
            <a:extLst>
              <a:ext uri="{FF2B5EF4-FFF2-40B4-BE49-F238E27FC236}">
                <a16:creationId xmlns:a16="http://schemas.microsoft.com/office/drawing/2014/main" id="{7F305B65-5215-9531-22DC-219D28B6F519}"/>
              </a:ext>
            </a:extLst>
          </p:cNvPr>
          <p:cNvSpPr/>
          <p:nvPr/>
        </p:nvSpPr>
        <p:spPr>
          <a:xfrm>
            <a:off x="674176" y="480152"/>
            <a:ext cx="9748434" cy="5897694"/>
          </a:xfrm>
          <a:prstGeom prst="round2DiagRect">
            <a:avLst/>
          </a:prstGeom>
          <a:solidFill>
            <a:schemeClr val="bg1"/>
          </a:solidFill>
          <a:ln w="31750">
            <a:solidFill>
              <a:schemeClr val="accent3">
                <a:lumMod val="75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8133D61-4F7E-A08E-68F4-4B2D5FB12B29}"/>
              </a:ext>
            </a:extLst>
          </p:cNvPr>
          <p:cNvSpPr txBox="1"/>
          <p:nvPr/>
        </p:nvSpPr>
        <p:spPr>
          <a:xfrm>
            <a:off x="1740179" y="1064249"/>
            <a:ext cx="7616427" cy="483568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algn="justLow" rtl="1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</a:pPr>
            <a:r>
              <a:rPr lang="fa-IR" sz="2800">
                <a:solidFill>
                  <a:srgbClr val="0070C0"/>
                </a:solidFill>
                <a:effectLst/>
                <a:latin typeface="Lalezar" panose="00000500000000000000" pitchFamily="2" charset="-78"/>
                <a:cs typeface="Lalezar" panose="00000500000000000000" pitchFamily="2" charset="-78"/>
              </a:rPr>
              <a:t>۱. وضعیت مساجد در حوزه اندیشه</a:t>
            </a:r>
            <a:endParaRPr lang="en-US" sz="2800">
              <a:solidFill>
                <a:srgbClr val="0070C0"/>
              </a:solidFill>
              <a:effectLst/>
              <a:latin typeface="Lalezar" panose="00000500000000000000" pitchFamily="2" charset="-78"/>
              <a:cs typeface="Lalezar" panose="00000500000000000000" pitchFamily="2" charset="-78"/>
            </a:endParaRPr>
          </a:p>
          <a:p>
            <a:pPr marL="0" marR="0" algn="justLow" rtl="1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</a:pPr>
            <a:r>
              <a:rPr lang="fa-IR" sz="2200" b="1" u="sng">
                <a:solidFill>
                  <a:srgbClr val="000000"/>
                </a:solidFill>
                <a:effectLst/>
                <a:latin typeface="Arial" panose="020B0604020202020204" pitchFamily="34" charset="0"/>
                <a:cs typeface="Gandom" panose="020B0603030804020204" pitchFamily="34" charset="-78"/>
              </a:rPr>
              <a:t>۱.۱. چالش‌ها و ضعف‌ها</a:t>
            </a:r>
            <a:endParaRPr lang="en-US" sz="2200" b="1" u="sng">
              <a:solidFill>
                <a:srgbClr val="434343"/>
              </a:solidFill>
              <a:effectLst/>
              <a:latin typeface="Arial" panose="020B0604020202020204" pitchFamily="34" charset="0"/>
            </a:endParaRPr>
          </a:p>
          <a:p>
            <a:pPr marL="0" marR="0" algn="justLow" rtl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</a:pPr>
            <a:r>
              <a:rPr lang="fa-IR" sz="2200">
                <a:effectLst/>
                <a:latin typeface="Arial" panose="020B0604020202020204" pitchFamily="34" charset="0"/>
                <a:ea typeface="Arial" panose="020B0604020202020204" pitchFamily="34" charset="0"/>
                <a:cs typeface="Gandom" panose="020B0603030804020204" pitchFamily="34" charset="-78"/>
              </a:rPr>
              <a:t>با نگاه آسیب‌شناسانه، مشاهده می‌کنیم که در اکثر مساجد امروز یک نقشه کلان اندیشه انقلاب اسلامی وجود ندارد.</a:t>
            </a:r>
            <a:endParaRPr lang="en-US" sz="220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 algn="justLow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2200" u="none" strike="noStrike">
                <a:effectLst/>
                <a:latin typeface="Arial" panose="020B0604020202020204" pitchFamily="34" charset="0"/>
                <a:ea typeface="Arial" panose="020B0604020202020204" pitchFamily="34" charset="0"/>
                <a:cs typeface="Gandom" panose="020B0603030804020204" pitchFamily="34" charset="-78"/>
              </a:rPr>
              <a:t>برنامه‌ریزی و طراحی اندیشه‌ای ضعیف است.</a:t>
            </a:r>
            <a:endParaRPr lang="en-US" sz="2200" u="none" strike="noStrike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 algn="justLow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2200" u="none" strike="noStrike">
                <a:effectLst/>
                <a:latin typeface="Arial" panose="020B0604020202020204" pitchFamily="34" charset="0"/>
                <a:ea typeface="Arial" panose="020B0604020202020204" pitchFamily="34" charset="0"/>
                <a:cs typeface="Gandom" panose="020B0603030804020204" pitchFamily="34" charset="-78"/>
              </a:rPr>
              <a:t>بیشتر منبرها، جلسات موعظه و سخنرانی‌ها به بعد فردی دین می‌پردازند و کمتر به ابعاد اجتماعی و حکمرانی دین توجه می‌کنند.</a:t>
            </a:r>
            <a:endParaRPr lang="en-US" sz="2200" u="none" strike="noStrike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 algn="justLow" rtl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●"/>
            </a:pPr>
            <a:r>
              <a:rPr lang="fa-IR" sz="2200" u="none" strike="noStrike">
                <a:effectLst/>
                <a:latin typeface="Arial" panose="020B0604020202020204" pitchFamily="34" charset="0"/>
                <a:ea typeface="Arial" panose="020B0604020202020204" pitchFamily="34" charset="0"/>
                <a:cs typeface="Gandom" panose="020B0603030804020204" pitchFamily="34" charset="-78"/>
              </a:rPr>
              <a:t>بسیاری از مساجد هنوز در دوران قبل از انقلاب اسلامی یا دهه اول انقلاب باقی مانده‌اند و به جای فعالیت در عرصه حکمرانی اسلامی، فقط به شناخت فرضی دین پرداخته‌اند.</a:t>
            </a:r>
            <a:endParaRPr lang="en-US" sz="2200" u="none" strike="noStrike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" name="Arrow: Pentagon 1">
            <a:extLst>
              <a:ext uri="{FF2B5EF4-FFF2-40B4-BE49-F238E27FC236}">
                <a16:creationId xmlns:a16="http://schemas.microsoft.com/office/drawing/2014/main" id="{CFECDB91-344B-7D16-C255-C25E88181560}"/>
              </a:ext>
            </a:extLst>
          </p:cNvPr>
          <p:cNvSpPr/>
          <p:nvPr/>
        </p:nvSpPr>
        <p:spPr>
          <a:xfrm rot="10800000">
            <a:off x="10802319" y="421739"/>
            <a:ext cx="674176" cy="387458"/>
          </a:xfrm>
          <a:prstGeom prst="homePlate">
            <a:avLst>
              <a:gd name="adj" fmla="val 34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6F3B29-8B73-C345-FBCC-2692C703EB54}"/>
              </a:ext>
            </a:extLst>
          </p:cNvPr>
          <p:cNvSpPr txBox="1"/>
          <p:nvPr/>
        </p:nvSpPr>
        <p:spPr>
          <a:xfrm>
            <a:off x="10871415" y="363152"/>
            <a:ext cx="1210159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fa-IR" sz="2400">
                <a:solidFill>
                  <a:srgbClr val="0A1F44"/>
                </a:solidFill>
                <a:cs typeface="B Koodak" panose="00000700000000000000" pitchFamily="2" charset="-78"/>
              </a:rPr>
              <a:t>جلسه دوم</a:t>
            </a:r>
          </a:p>
        </p:txBody>
      </p:sp>
    </p:spTree>
    <p:extLst>
      <p:ext uri="{BB962C8B-B14F-4D97-AF65-F5344CB8AC3E}">
        <p14:creationId xmlns:p14="http://schemas.microsoft.com/office/powerpoint/2010/main" val="4023796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1CFDBA3-7725-4B79-57AE-1C79CFE73C32}"/>
              </a:ext>
            </a:extLst>
          </p:cNvPr>
          <p:cNvSpPr/>
          <p:nvPr/>
        </p:nvSpPr>
        <p:spPr>
          <a:xfrm>
            <a:off x="11096786" y="-2"/>
            <a:ext cx="1095214" cy="6858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6D9A239-EF40-3257-F497-74A43C900AD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787" t="16228" r="17040" b="14001"/>
          <a:stretch/>
        </p:blipFill>
        <p:spPr>
          <a:xfrm>
            <a:off x="11177670" y="3428999"/>
            <a:ext cx="933444" cy="9415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9738DD-2866-A451-4A47-77E897A7E24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4226" y="2770150"/>
            <a:ext cx="660333" cy="658849"/>
          </a:xfrm>
          <a:prstGeom prst="rect">
            <a:avLst/>
          </a:prstGeom>
        </p:spPr>
      </p:pic>
      <p:sp>
        <p:nvSpPr>
          <p:cNvPr id="12" name="Rectangle: Diagonal Corners Rounded 11">
            <a:extLst>
              <a:ext uri="{FF2B5EF4-FFF2-40B4-BE49-F238E27FC236}">
                <a16:creationId xmlns:a16="http://schemas.microsoft.com/office/drawing/2014/main" id="{7F305B65-5215-9531-22DC-219D28B6F519}"/>
              </a:ext>
            </a:extLst>
          </p:cNvPr>
          <p:cNvSpPr/>
          <p:nvPr/>
        </p:nvSpPr>
        <p:spPr>
          <a:xfrm>
            <a:off x="674176" y="480152"/>
            <a:ext cx="9748434" cy="5897694"/>
          </a:xfrm>
          <a:prstGeom prst="round2DiagRect">
            <a:avLst/>
          </a:prstGeom>
          <a:solidFill>
            <a:schemeClr val="bg1"/>
          </a:solidFill>
          <a:ln w="31750">
            <a:solidFill>
              <a:schemeClr val="accent3">
                <a:lumMod val="75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8133D61-4F7E-A08E-68F4-4B2D5FB12B29}"/>
              </a:ext>
            </a:extLst>
          </p:cNvPr>
          <p:cNvSpPr txBox="1"/>
          <p:nvPr/>
        </p:nvSpPr>
        <p:spPr>
          <a:xfrm>
            <a:off x="1903982" y="2064523"/>
            <a:ext cx="7288823" cy="27289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algn="justLow" rtl="1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</a:pPr>
            <a:r>
              <a:rPr lang="fa-IR" sz="2400" b="1" u="sng">
                <a:solidFill>
                  <a:srgbClr val="000000"/>
                </a:solidFill>
                <a:effectLst/>
                <a:latin typeface="Arial" panose="020B0604020202020204" pitchFamily="34" charset="0"/>
                <a:cs typeface="Gandom" panose="020B0603030804020204" pitchFamily="34" charset="-78"/>
              </a:rPr>
              <a:t>۱.۲. انتظارات امروز جامعه از مسجد</a:t>
            </a:r>
            <a:endParaRPr lang="en-US" sz="2400" b="1" u="sng">
              <a:solidFill>
                <a:srgbClr val="434343"/>
              </a:solidFill>
              <a:effectLst/>
              <a:latin typeface="Arial" panose="020B0604020202020204" pitchFamily="34" charset="0"/>
            </a:endParaRPr>
          </a:p>
          <a:p>
            <a:pPr marL="0" marR="0" algn="justLow" rtl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</a:pPr>
            <a:r>
              <a:rPr lang="fa-IR" sz="2400">
                <a:effectLst/>
                <a:latin typeface="Arial" panose="020B0604020202020204" pitchFamily="34" charset="0"/>
                <a:ea typeface="Arial" panose="020B0604020202020204" pitchFamily="34" charset="0"/>
                <a:cs typeface="Gandom" panose="020B0603030804020204" pitchFamily="34" charset="-78"/>
              </a:rPr>
              <a:t>امروزه مردم از مسجد انتظار دارند:</a:t>
            </a:r>
            <a:endParaRPr lang="en-US" sz="240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 algn="justLow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2400" u="none" strike="noStrike">
                <a:effectLst/>
                <a:latin typeface="Arial" panose="020B0604020202020204" pitchFamily="34" charset="0"/>
                <a:ea typeface="Arial" panose="020B0604020202020204" pitchFamily="34" charset="0"/>
                <a:cs typeface="Gandom" panose="020B0603030804020204" pitchFamily="34" charset="-78"/>
              </a:rPr>
              <a:t>نسخه‌ای برای اداره جامعه ارائه شود.</a:t>
            </a:r>
            <a:endParaRPr lang="en-US" sz="2400" u="none" strike="noStrike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 algn="justLow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2400" u="none" strike="noStrike">
                <a:effectLst/>
                <a:latin typeface="Arial" panose="020B0604020202020204" pitchFamily="34" charset="0"/>
                <a:ea typeface="Arial" panose="020B0604020202020204" pitchFamily="34" charset="0"/>
                <a:cs typeface="Gandom" panose="020B0603030804020204" pitchFamily="34" charset="-78"/>
              </a:rPr>
              <a:t>مدیریت محله و نیازهای روز مردم در مسجد صورت گیرد.</a:t>
            </a:r>
            <a:endParaRPr lang="en-US" sz="2400" u="none" strike="noStrike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 algn="justLow" rtl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●"/>
            </a:pPr>
            <a:r>
              <a:rPr lang="fa-IR" sz="2400" u="none" strike="noStrike">
                <a:effectLst/>
                <a:latin typeface="Arial" panose="020B0604020202020204" pitchFamily="34" charset="0"/>
                <a:ea typeface="Arial" panose="020B0604020202020204" pitchFamily="34" charset="0"/>
                <a:cs typeface="Gandom" panose="020B0603030804020204" pitchFamily="34" charset="-78"/>
              </a:rPr>
              <a:t>مسجد پناهگاه، محل رجوع و امیدآفرین باشد.</a:t>
            </a:r>
            <a:endParaRPr lang="en-US" sz="2400" u="none" strike="noStrike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45189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1CFDBA3-7725-4B79-57AE-1C79CFE73C32}"/>
              </a:ext>
            </a:extLst>
          </p:cNvPr>
          <p:cNvSpPr/>
          <p:nvPr/>
        </p:nvSpPr>
        <p:spPr>
          <a:xfrm>
            <a:off x="11096786" y="-2"/>
            <a:ext cx="1095214" cy="6858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6D9A239-EF40-3257-F497-74A43C900AD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787" t="16228" r="17040" b="14001"/>
          <a:stretch/>
        </p:blipFill>
        <p:spPr>
          <a:xfrm>
            <a:off x="11177670" y="3428999"/>
            <a:ext cx="933444" cy="9415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9738DD-2866-A451-4A47-77E897A7E24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4226" y="2770150"/>
            <a:ext cx="660333" cy="658849"/>
          </a:xfrm>
          <a:prstGeom prst="rect">
            <a:avLst/>
          </a:prstGeom>
        </p:spPr>
      </p:pic>
      <p:sp>
        <p:nvSpPr>
          <p:cNvPr id="12" name="Rectangle: Diagonal Corners Rounded 11">
            <a:extLst>
              <a:ext uri="{FF2B5EF4-FFF2-40B4-BE49-F238E27FC236}">
                <a16:creationId xmlns:a16="http://schemas.microsoft.com/office/drawing/2014/main" id="{7F305B65-5215-9531-22DC-219D28B6F519}"/>
              </a:ext>
            </a:extLst>
          </p:cNvPr>
          <p:cNvSpPr/>
          <p:nvPr/>
        </p:nvSpPr>
        <p:spPr>
          <a:xfrm>
            <a:off x="674176" y="480152"/>
            <a:ext cx="9748434" cy="5897694"/>
          </a:xfrm>
          <a:prstGeom prst="round2DiagRect">
            <a:avLst/>
          </a:prstGeom>
          <a:solidFill>
            <a:schemeClr val="bg1"/>
          </a:solidFill>
          <a:ln w="31750">
            <a:solidFill>
              <a:schemeClr val="accent3">
                <a:lumMod val="75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8133D61-4F7E-A08E-68F4-4B2D5FB12B29}"/>
              </a:ext>
            </a:extLst>
          </p:cNvPr>
          <p:cNvSpPr txBox="1"/>
          <p:nvPr/>
        </p:nvSpPr>
        <p:spPr>
          <a:xfrm>
            <a:off x="1364923" y="984996"/>
            <a:ext cx="8366940" cy="488800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algn="justLow" rtl="1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</a:pPr>
            <a:r>
              <a:rPr lang="fa-IR" sz="2200" b="1" u="sng">
                <a:solidFill>
                  <a:srgbClr val="000000"/>
                </a:solidFill>
                <a:effectLst/>
                <a:latin typeface="Arial" panose="020B0604020202020204" pitchFamily="34" charset="0"/>
                <a:cs typeface="Gandom" panose="020B0603030804020204" pitchFamily="34" charset="-78"/>
              </a:rPr>
              <a:t>۱.۳. ضرورت تحول اندیشه‌ای</a:t>
            </a:r>
            <a:endParaRPr lang="en-US" sz="2200" b="1" u="sng">
              <a:solidFill>
                <a:srgbClr val="434343"/>
              </a:solidFill>
              <a:effectLst/>
              <a:latin typeface="Arial" panose="020B0604020202020204" pitchFamily="34" charset="0"/>
            </a:endParaRPr>
          </a:p>
          <a:p>
            <a:pPr marL="0" marR="0" algn="justLow" rtl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</a:pPr>
            <a:r>
              <a:rPr lang="fa-IR" sz="2200">
                <a:effectLst/>
                <a:latin typeface="Arial" panose="020B0604020202020204" pitchFamily="34" charset="0"/>
                <a:ea typeface="Arial" panose="020B0604020202020204" pitchFamily="34" charset="0"/>
                <a:cs typeface="Gandom" panose="020B0603030804020204" pitchFamily="34" charset="-78"/>
              </a:rPr>
              <a:t>برای تحقق این انتظارات، نیازمند تحول اساسی در زاویه دید ائمه جماعات و متولیان مساجد هستیم:</a:t>
            </a:r>
            <a:endParaRPr lang="en-US" sz="220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 algn="justLow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2200" u="none" strike="noStrike">
                <a:effectLst/>
                <a:latin typeface="Arial" panose="020B0604020202020204" pitchFamily="34" charset="0"/>
                <a:ea typeface="Arial" panose="020B0604020202020204" pitchFamily="34" charset="0"/>
                <a:cs typeface="Gandom" panose="020B0603030804020204" pitchFamily="34" charset="-78"/>
              </a:rPr>
              <a:t>بعد اندیشه اجتماعی و حکمرانی اسلامی باید به شکل جدی در مساجد مطرح شود.</a:t>
            </a:r>
            <a:endParaRPr lang="en-US" sz="2200" u="none" strike="noStrike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 algn="justLow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2200" u="none" strike="noStrike">
                <a:effectLst/>
                <a:latin typeface="Arial" panose="020B0604020202020204" pitchFamily="34" charset="0"/>
                <a:ea typeface="Arial" panose="020B0604020202020204" pitchFamily="34" charset="0"/>
                <a:cs typeface="Gandom" panose="020B0603030804020204" pitchFamily="34" charset="-78"/>
              </a:rPr>
              <a:t>نسخه‌های فکری بزرگان همچون شهید مطهری، علامه مصباح، امامین انقلاب، حضرت آقا و حضرت امام باید بررسی و در مساجد مطرح گردد.</a:t>
            </a:r>
            <a:endParaRPr lang="en-US" sz="2200" u="none" strike="noStrike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 algn="justLow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2200" u="none" strike="noStrike">
                <a:effectLst/>
                <a:latin typeface="Arial" panose="020B0604020202020204" pitchFamily="34" charset="0"/>
                <a:ea typeface="Arial" panose="020B0604020202020204" pitchFamily="34" charset="0"/>
                <a:cs typeface="Gandom" panose="020B0603030804020204" pitchFamily="34" charset="-78"/>
              </a:rPr>
              <a:t>حلقه‌های هم‌اندیشی، کتاب‌خوانی و مباحثه فکری باید جایگاه واقعی در مساجد داشته باشند.</a:t>
            </a:r>
            <a:endParaRPr lang="en-US" sz="2200" u="none" strike="noStrike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 algn="justLow" rtl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●"/>
            </a:pPr>
            <a:r>
              <a:rPr lang="fa-IR" sz="2200" u="none" strike="noStrike">
                <a:effectLst/>
                <a:latin typeface="Arial" panose="020B0604020202020204" pitchFamily="34" charset="0"/>
                <a:ea typeface="Arial" panose="020B0604020202020204" pitchFamily="34" charset="0"/>
                <a:cs typeface="Gandom" panose="020B0603030804020204" pitchFamily="34" charset="-78"/>
              </a:rPr>
              <a:t>مساجد باید محلی باشند که اصحاب فکر و اندیشه بتوانند در آن به روشنگری، جهاد تبیین و توسعه بصیرت بپردازند.</a:t>
            </a:r>
            <a:endParaRPr lang="en-US" sz="2200" u="none" strike="noStrike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3490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1CFDBA3-7725-4B79-57AE-1C79CFE73C32}"/>
              </a:ext>
            </a:extLst>
          </p:cNvPr>
          <p:cNvSpPr/>
          <p:nvPr/>
        </p:nvSpPr>
        <p:spPr>
          <a:xfrm>
            <a:off x="11096786" y="-2"/>
            <a:ext cx="1095214" cy="6858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6D9A239-EF40-3257-F497-74A43C900AD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787" t="16228" r="17040" b="14001"/>
          <a:stretch/>
        </p:blipFill>
        <p:spPr>
          <a:xfrm>
            <a:off x="11177670" y="3428999"/>
            <a:ext cx="933444" cy="9415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9738DD-2866-A451-4A47-77E897A7E24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4226" y="2770150"/>
            <a:ext cx="660333" cy="658849"/>
          </a:xfrm>
          <a:prstGeom prst="rect">
            <a:avLst/>
          </a:prstGeom>
        </p:spPr>
      </p:pic>
      <p:sp>
        <p:nvSpPr>
          <p:cNvPr id="12" name="Rectangle: Diagonal Corners Rounded 11">
            <a:extLst>
              <a:ext uri="{FF2B5EF4-FFF2-40B4-BE49-F238E27FC236}">
                <a16:creationId xmlns:a16="http://schemas.microsoft.com/office/drawing/2014/main" id="{7F305B65-5215-9531-22DC-219D28B6F519}"/>
              </a:ext>
            </a:extLst>
          </p:cNvPr>
          <p:cNvSpPr/>
          <p:nvPr/>
        </p:nvSpPr>
        <p:spPr>
          <a:xfrm>
            <a:off x="674176" y="480152"/>
            <a:ext cx="9748434" cy="5897694"/>
          </a:xfrm>
          <a:prstGeom prst="round2DiagRect">
            <a:avLst/>
          </a:prstGeom>
          <a:solidFill>
            <a:schemeClr val="bg1"/>
          </a:solidFill>
          <a:ln w="31750">
            <a:solidFill>
              <a:schemeClr val="accent3">
                <a:lumMod val="75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8133D61-4F7E-A08E-68F4-4B2D5FB12B29}"/>
              </a:ext>
            </a:extLst>
          </p:cNvPr>
          <p:cNvSpPr txBox="1"/>
          <p:nvPr/>
        </p:nvSpPr>
        <p:spPr>
          <a:xfrm>
            <a:off x="1167071" y="936522"/>
            <a:ext cx="8762644" cy="49849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algn="justLow" rtl="1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</a:pPr>
            <a:r>
              <a:rPr lang="fa-IR" sz="2400">
                <a:solidFill>
                  <a:srgbClr val="0070C0"/>
                </a:solidFill>
                <a:effectLst/>
                <a:latin typeface="Lalezar" panose="00000500000000000000" pitchFamily="2" charset="-78"/>
                <a:cs typeface="Lalezar" panose="00000500000000000000" pitchFamily="2" charset="-78"/>
              </a:rPr>
              <a:t>۲. کارکرد اجتماعی و حرکت‌آفرینی مساجد</a:t>
            </a:r>
            <a:endParaRPr lang="en-US" sz="2400">
              <a:solidFill>
                <a:srgbClr val="0070C0"/>
              </a:solidFill>
              <a:effectLst/>
              <a:latin typeface="Lalezar" panose="00000500000000000000" pitchFamily="2" charset="-78"/>
              <a:cs typeface="Lalezar" panose="00000500000000000000" pitchFamily="2" charset="-78"/>
            </a:endParaRPr>
          </a:p>
          <a:p>
            <a:pPr marL="0" marR="0" algn="justLow" rtl="1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</a:pPr>
            <a:r>
              <a:rPr lang="fa-IR" sz="1800" b="1" u="sng">
                <a:solidFill>
                  <a:srgbClr val="000000"/>
                </a:solidFill>
                <a:effectLst/>
                <a:latin typeface="Arial" panose="020B0604020202020204" pitchFamily="34" charset="0"/>
                <a:cs typeface="Gandom" panose="020B0603030804020204" pitchFamily="34" charset="-78"/>
              </a:rPr>
              <a:t>۲.۱. مرکز فعالیت‌های اجتماعی و دینی</a:t>
            </a:r>
            <a:endParaRPr lang="en-US" sz="1800" b="1" u="sng">
              <a:solidFill>
                <a:srgbClr val="434343"/>
              </a:solidFill>
              <a:effectLst/>
              <a:latin typeface="Arial" panose="020B0604020202020204" pitchFamily="34" charset="0"/>
            </a:endParaRPr>
          </a:p>
          <a:p>
            <a:pPr marL="0" marR="0" algn="justLow" rtl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</a:pPr>
            <a:r>
              <a:rPr lang="fa-IR" sz="1800">
                <a:effectLst/>
                <a:latin typeface="Arial" panose="020B0604020202020204" pitchFamily="34" charset="0"/>
                <a:ea typeface="Arial" panose="020B0604020202020204" pitchFamily="34" charset="0"/>
                <a:cs typeface="Gandom" panose="020B0603030804020204" pitchFamily="34" charset="-78"/>
              </a:rPr>
              <a:t>مسجد، علاوه بر کارکرد فکری، باید:</a:t>
            </a:r>
            <a:endParaRPr lang="en-US" sz="180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 algn="justLow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1800" u="none" strike="noStrike">
                <a:effectLst/>
                <a:latin typeface="Arial" panose="020B0604020202020204" pitchFamily="34" charset="0"/>
                <a:ea typeface="Arial" panose="020B0604020202020204" pitchFamily="34" charset="0"/>
                <a:cs typeface="Gandom" panose="020B0603030804020204" pitchFamily="34" charset="-78"/>
              </a:rPr>
              <a:t>مرکز مدیریت محله و فعالیت‌های اجتماعی باشد.</a:t>
            </a:r>
            <a:endParaRPr lang="en-US" sz="1800" u="none" strike="noStrike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 algn="justLow" rtl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●"/>
            </a:pPr>
            <a:r>
              <a:rPr lang="fa-IR" sz="1800" u="none" strike="noStrike">
                <a:effectLst/>
                <a:latin typeface="Arial" panose="020B0604020202020204" pitchFamily="34" charset="0"/>
                <a:ea typeface="Arial" panose="020B0604020202020204" pitchFamily="34" charset="0"/>
                <a:cs typeface="Gandom" panose="020B0603030804020204" pitchFamily="34" charset="-78"/>
              </a:rPr>
              <a:t>نقش جریان‌سازی و حرکت‌آفرینی در جامعه را ایفا کند، نه اینکه صرفاً یک نهاد دینی باشد.</a:t>
            </a:r>
            <a:endParaRPr lang="en-US" sz="1800" u="none" strike="noStrike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algn="justLow" rtl="1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</a:pPr>
            <a:r>
              <a:rPr lang="fa-IR" sz="1800" b="1" u="sng">
                <a:solidFill>
                  <a:srgbClr val="000000"/>
                </a:solidFill>
                <a:effectLst/>
                <a:latin typeface="Arial" panose="020B0604020202020204" pitchFamily="34" charset="0"/>
                <a:cs typeface="Gandom" panose="020B0603030804020204" pitchFamily="34" charset="-78"/>
              </a:rPr>
              <a:t>۲.۲. نمونه‌ها و نقش تاریخی</a:t>
            </a:r>
            <a:endParaRPr lang="en-US" sz="1800" b="1" u="sng">
              <a:solidFill>
                <a:srgbClr val="434343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justLow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1800" u="none" strike="noStrike">
                <a:effectLst/>
                <a:latin typeface="Arial" panose="020B0604020202020204" pitchFamily="34" charset="0"/>
                <a:ea typeface="Arial" panose="020B0604020202020204" pitchFamily="34" charset="0"/>
                <a:cs typeface="Gandom" panose="020B0603030804020204" pitchFamily="34" charset="-78"/>
              </a:rPr>
              <a:t>در دوران انقلاب اسلامی، هسته‌های سخت انقلاب، جوانان متعهد و فعالان فرهنگی، در مساجد تربیت شدند.</a:t>
            </a:r>
            <a:endParaRPr lang="en-US" sz="1800" u="none" strike="noStrike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 algn="justLow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1800" u="none" strike="noStrike">
                <a:effectLst/>
                <a:latin typeface="Arial" panose="020B0604020202020204" pitchFamily="34" charset="0"/>
                <a:ea typeface="Arial" panose="020B0604020202020204" pitchFamily="34" charset="0"/>
                <a:cs typeface="Gandom" panose="020B0603030804020204" pitchFamily="34" charset="-78"/>
              </a:rPr>
              <a:t>تربیت این افراد در مساجد باعث شد که نقش‌آفرینان خط مقدم انقلاب اسلامی شکل بگیرند.</a:t>
            </a:r>
            <a:endParaRPr lang="en-US" sz="1800" u="none" strike="noStrike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 algn="justLow" rtl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●"/>
            </a:pPr>
            <a:r>
              <a:rPr lang="fa-IR" sz="1800" u="none" strike="noStrike">
                <a:effectLst/>
                <a:latin typeface="Arial" panose="020B0604020202020204" pitchFamily="34" charset="0"/>
                <a:ea typeface="Arial" panose="020B0604020202020204" pitchFamily="34" charset="0"/>
                <a:cs typeface="Gandom" panose="020B0603030804020204" pitchFamily="34" charset="-78"/>
              </a:rPr>
              <a:t>امروز نیز باید نسل جوان، دهه هشتادی‌ها و نودی‌ها، با مساجد ارتباط پیدا کنند و در مسیر تربیت الهی و اجتماعی قرار گیرند.</a:t>
            </a:r>
            <a:endParaRPr lang="en-US" sz="1800" u="none" strike="noStrike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04248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1CFDBA3-7725-4B79-57AE-1C79CFE73C32}"/>
              </a:ext>
            </a:extLst>
          </p:cNvPr>
          <p:cNvSpPr/>
          <p:nvPr/>
        </p:nvSpPr>
        <p:spPr>
          <a:xfrm>
            <a:off x="11096786" y="-2"/>
            <a:ext cx="1095214" cy="6858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6D9A239-EF40-3257-F497-74A43C900AD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787" t="16228" r="17040" b="14001"/>
          <a:stretch/>
        </p:blipFill>
        <p:spPr>
          <a:xfrm>
            <a:off x="11177670" y="3428999"/>
            <a:ext cx="933444" cy="9415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9738DD-2866-A451-4A47-77E897A7E24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4226" y="2770150"/>
            <a:ext cx="660333" cy="658849"/>
          </a:xfrm>
          <a:prstGeom prst="rect">
            <a:avLst/>
          </a:prstGeom>
        </p:spPr>
      </p:pic>
      <p:sp>
        <p:nvSpPr>
          <p:cNvPr id="12" name="Rectangle: Diagonal Corners Rounded 11">
            <a:extLst>
              <a:ext uri="{FF2B5EF4-FFF2-40B4-BE49-F238E27FC236}">
                <a16:creationId xmlns:a16="http://schemas.microsoft.com/office/drawing/2014/main" id="{7F305B65-5215-9531-22DC-219D28B6F519}"/>
              </a:ext>
            </a:extLst>
          </p:cNvPr>
          <p:cNvSpPr/>
          <p:nvPr/>
        </p:nvSpPr>
        <p:spPr>
          <a:xfrm>
            <a:off x="674176" y="480152"/>
            <a:ext cx="9748434" cy="5897694"/>
          </a:xfrm>
          <a:prstGeom prst="round2DiagRect">
            <a:avLst/>
          </a:prstGeom>
          <a:solidFill>
            <a:schemeClr val="bg1"/>
          </a:solidFill>
          <a:ln w="31750">
            <a:solidFill>
              <a:schemeClr val="accent3">
                <a:lumMod val="75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8133D61-4F7E-A08E-68F4-4B2D5FB12B29}"/>
              </a:ext>
            </a:extLst>
          </p:cNvPr>
          <p:cNvSpPr txBox="1"/>
          <p:nvPr/>
        </p:nvSpPr>
        <p:spPr>
          <a:xfrm>
            <a:off x="1168919" y="1418192"/>
            <a:ext cx="8758947" cy="402161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algn="justLow" rtl="1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</a:pPr>
            <a:r>
              <a:rPr lang="fa-IR" sz="2000" b="1" u="sng">
                <a:solidFill>
                  <a:srgbClr val="000000"/>
                </a:solidFill>
                <a:effectLst/>
                <a:latin typeface="Arial" panose="020B0604020202020204" pitchFamily="34" charset="0"/>
                <a:cs typeface="Gandom" panose="020B0603030804020204" pitchFamily="34" charset="-78"/>
              </a:rPr>
              <a:t>۲.۳. اهمیت فعالیت‌های اجتماعی امروز</a:t>
            </a:r>
            <a:endParaRPr lang="en-US" sz="2000" b="1" u="sng">
              <a:solidFill>
                <a:srgbClr val="434343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justLow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2000" u="none" strike="noStrike">
                <a:effectLst/>
                <a:latin typeface="Arial" panose="020B0604020202020204" pitchFamily="34" charset="0"/>
                <a:ea typeface="Arial" panose="020B0604020202020204" pitchFamily="34" charset="0"/>
                <a:cs typeface="Gandom" panose="020B0603030804020204" pitchFamily="34" charset="-78"/>
              </a:rPr>
              <a:t>مساجد باید در امورات فرهنگی، دینی، اقتصادی و امنیتی محله نقش داشته باشند.</a:t>
            </a:r>
            <a:endParaRPr lang="en-US" sz="2000" u="none" strike="noStrike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 algn="justLow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2000" u="none" strike="noStrike">
                <a:effectLst/>
                <a:latin typeface="Arial" panose="020B0604020202020204" pitchFamily="34" charset="0"/>
                <a:ea typeface="Arial" panose="020B0604020202020204" pitchFamily="34" charset="0"/>
                <a:cs typeface="Gandom" panose="020B0603030804020204" pitchFamily="34" charset="-78"/>
              </a:rPr>
              <a:t>به‌ویژه در حوزه اقتصاد، مساجد می‌توانند نقش نظارتی و سامان‌دهنده داشته باشند، از جمله در کنترل قیمت‌ها و جلوگیری از احتکار.</a:t>
            </a:r>
            <a:endParaRPr lang="en-US" sz="2000" u="none" strike="noStrike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 algn="justLow" rtl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●"/>
            </a:pPr>
            <a:r>
              <a:rPr lang="fa-IR" sz="2000" u="none" strike="noStrike">
                <a:effectLst/>
                <a:latin typeface="Arial" panose="020B0604020202020204" pitchFamily="34" charset="0"/>
                <a:ea typeface="Arial" panose="020B0604020202020204" pitchFamily="34" charset="0"/>
                <a:cs typeface="Gandom" panose="020B0603030804020204" pitchFamily="34" charset="-78"/>
              </a:rPr>
              <a:t>در مسائل امنیت اجتماعی و محله، مساجد باید پایگاه تامین امنیت و آرامش باشند.</a:t>
            </a:r>
            <a:endParaRPr lang="en-US" sz="2000" u="none" strike="noStrike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algn="justLow" rtl="1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</a:pPr>
            <a:r>
              <a:rPr lang="fa-IR" sz="2000" b="1" u="sng">
                <a:solidFill>
                  <a:srgbClr val="000000"/>
                </a:solidFill>
                <a:effectLst/>
                <a:latin typeface="Arial" panose="020B0604020202020204" pitchFamily="34" charset="0"/>
                <a:cs typeface="Gandom" panose="020B0603030804020204" pitchFamily="34" charset="-78"/>
              </a:rPr>
              <a:t>۲.۴. جنگ شناختی و باورها</a:t>
            </a:r>
            <a:endParaRPr lang="en-US" sz="2000" b="1" u="sng">
              <a:solidFill>
                <a:srgbClr val="434343"/>
              </a:solidFill>
              <a:effectLst/>
              <a:latin typeface="Arial" panose="020B0604020202020204" pitchFamily="34" charset="0"/>
            </a:endParaRPr>
          </a:p>
          <a:p>
            <a:pPr marL="0" marR="0" algn="justLow" rtl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</a:pPr>
            <a:r>
              <a:rPr lang="fa-IR" sz="2000">
                <a:effectLst/>
                <a:latin typeface="Arial" panose="020B0604020202020204" pitchFamily="34" charset="0"/>
                <a:ea typeface="Arial" panose="020B0604020202020204" pitchFamily="34" charset="0"/>
                <a:cs typeface="Gandom" panose="020B0603030804020204" pitchFamily="34" charset="-78"/>
              </a:rPr>
              <a:t>امام خمینی (ره) تأکید داشتند که جنگ اصلی امروز، جنگ باورها و اندیشه‌هاست. بنابراین، مساجد باید در ساخت باور و اندیشه جامعه اسلامی فعال باشند و این کارکرد خود را به درستی ایفا کنند.</a:t>
            </a:r>
            <a:endParaRPr lang="en-US" sz="200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73506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1CFDBA3-7725-4B79-57AE-1C79CFE73C32}"/>
              </a:ext>
            </a:extLst>
          </p:cNvPr>
          <p:cNvSpPr/>
          <p:nvPr/>
        </p:nvSpPr>
        <p:spPr>
          <a:xfrm>
            <a:off x="11096786" y="-2"/>
            <a:ext cx="1095214" cy="6858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6D9A239-EF40-3257-F497-74A43C900AD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787" t="16228" r="17040" b="14001"/>
          <a:stretch/>
        </p:blipFill>
        <p:spPr>
          <a:xfrm>
            <a:off x="11177670" y="3428999"/>
            <a:ext cx="933444" cy="9415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9738DD-2866-A451-4A47-77E897A7E24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4226" y="2770150"/>
            <a:ext cx="660333" cy="658849"/>
          </a:xfrm>
          <a:prstGeom prst="rect">
            <a:avLst/>
          </a:prstGeom>
        </p:spPr>
      </p:pic>
      <p:sp>
        <p:nvSpPr>
          <p:cNvPr id="12" name="Rectangle: Diagonal Corners Rounded 11">
            <a:extLst>
              <a:ext uri="{FF2B5EF4-FFF2-40B4-BE49-F238E27FC236}">
                <a16:creationId xmlns:a16="http://schemas.microsoft.com/office/drawing/2014/main" id="{7F305B65-5215-9531-22DC-219D28B6F519}"/>
              </a:ext>
            </a:extLst>
          </p:cNvPr>
          <p:cNvSpPr/>
          <p:nvPr/>
        </p:nvSpPr>
        <p:spPr>
          <a:xfrm>
            <a:off x="490269" y="480152"/>
            <a:ext cx="10116249" cy="5897694"/>
          </a:xfrm>
          <a:prstGeom prst="round2DiagRect">
            <a:avLst/>
          </a:prstGeom>
          <a:solidFill>
            <a:schemeClr val="bg1"/>
          </a:solidFill>
          <a:ln w="31750">
            <a:solidFill>
              <a:schemeClr val="accent3">
                <a:lumMod val="75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8133D61-4F7E-A08E-68F4-4B2D5FB12B29}"/>
              </a:ext>
            </a:extLst>
          </p:cNvPr>
          <p:cNvSpPr txBox="1"/>
          <p:nvPr/>
        </p:nvSpPr>
        <p:spPr>
          <a:xfrm>
            <a:off x="412225" y="727897"/>
            <a:ext cx="9976996" cy="51542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algn="r" rtl="1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</a:pPr>
            <a:r>
              <a:rPr lang="fa-IR" sz="2400">
                <a:solidFill>
                  <a:srgbClr val="0070C0"/>
                </a:solidFill>
                <a:effectLst/>
                <a:latin typeface="Lalezar" panose="00000500000000000000" pitchFamily="2" charset="-78"/>
                <a:cs typeface="Lalezar" panose="00000500000000000000" pitchFamily="2" charset="-78"/>
              </a:rPr>
              <a:t>۳. جمع‌بندی و راهبردها</a:t>
            </a:r>
            <a:endParaRPr lang="en-US" sz="2400">
              <a:solidFill>
                <a:srgbClr val="0070C0"/>
              </a:solidFill>
              <a:effectLst/>
              <a:latin typeface="Lalezar" panose="00000500000000000000" pitchFamily="2" charset="-78"/>
              <a:cs typeface="Lalezar" panose="00000500000000000000" pitchFamily="2" charset="-78"/>
            </a:endParaRPr>
          </a:p>
          <a:p>
            <a:pPr marL="342900" marR="0" lvl="0" indent="-34290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مساجد باید مرکز اندیشه و جریان‌سازی اجتماعی باشند و این دو کارکرد در کنار هم تحقق یابند.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342900" marR="0" lvl="0" indent="-34290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در حوزه اندیشه: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ترویج فکر ناب و جهاد تبیین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تجهیز مردم به سلاح معرفت، بصیرت و دانش روز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342900" marR="0" lvl="0" indent="-34290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در حوزه اجتماعی: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مرکز فعالیت‌های محله و جریان‌سازی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r" rtl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○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تربیت نسل جوان برای نقش‌آفرینی و مشارکت اجتماعی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0" marR="0" algn="r" rtl="1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</a:pPr>
            <a:r>
              <a:rPr lang="fa-IR" sz="2000" b="1" u="sng">
                <a:solidFill>
                  <a:srgbClr val="000000"/>
                </a:solidFill>
                <a:effectLst/>
                <a:latin typeface="Gandom" panose="020B0603030804020204" pitchFamily="34" charset="-78"/>
                <a:cs typeface="Gandom" panose="020B0603030804020204" pitchFamily="34" charset="-78"/>
              </a:rPr>
              <a:t>۳.۱. ضرورت توجه به نسل امروز</a:t>
            </a:r>
            <a:endParaRPr lang="en-US" sz="2000" b="1" u="sng">
              <a:solidFill>
                <a:srgbClr val="434343"/>
              </a:solidFill>
              <a:effectLst/>
              <a:latin typeface="Gandom" panose="020B0603030804020204" pitchFamily="34" charset="-78"/>
              <a:cs typeface="Gandom" panose="020B0603030804020204" pitchFamily="34" charset="-78"/>
            </a:endParaRPr>
          </a:p>
          <a:p>
            <a:pPr marL="342900" marR="0" lvl="0" indent="-34290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حدود ۴۰ میلیون نوجوان و جوان در کشور داریم.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342900" marR="0" lvl="0" indent="-34290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ارتباط این نسل با مساجد باید به شکل تعریف‌شده و هدفمند برقرار شود.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342900" marR="0" lvl="0" indent="-342900" algn="r" rtl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●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غفلت از این مسئله، باعث پشیمانی تاریخی خواهد شد.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560183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1CFDBA3-7725-4B79-57AE-1C79CFE73C32}"/>
              </a:ext>
            </a:extLst>
          </p:cNvPr>
          <p:cNvSpPr/>
          <p:nvPr/>
        </p:nvSpPr>
        <p:spPr>
          <a:xfrm>
            <a:off x="11096786" y="-2"/>
            <a:ext cx="1095214" cy="6858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6D9A239-EF40-3257-F497-74A43C900AD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787" t="16228" r="17040" b="14001"/>
          <a:stretch/>
        </p:blipFill>
        <p:spPr>
          <a:xfrm>
            <a:off x="11177670" y="3428999"/>
            <a:ext cx="933444" cy="9415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9738DD-2866-A451-4A47-77E897A7E24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4226" y="2770150"/>
            <a:ext cx="660333" cy="658849"/>
          </a:xfrm>
          <a:prstGeom prst="rect">
            <a:avLst/>
          </a:prstGeom>
        </p:spPr>
      </p:pic>
      <p:sp>
        <p:nvSpPr>
          <p:cNvPr id="12" name="Rectangle: Diagonal Corners Rounded 11">
            <a:extLst>
              <a:ext uri="{FF2B5EF4-FFF2-40B4-BE49-F238E27FC236}">
                <a16:creationId xmlns:a16="http://schemas.microsoft.com/office/drawing/2014/main" id="{7F305B65-5215-9531-22DC-219D28B6F519}"/>
              </a:ext>
            </a:extLst>
          </p:cNvPr>
          <p:cNvSpPr/>
          <p:nvPr/>
        </p:nvSpPr>
        <p:spPr>
          <a:xfrm>
            <a:off x="741080" y="480152"/>
            <a:ext cx="9614626" cy="5897694"/>
          </a:xfrm>
          <a:prstGeom prst="round2DiagRect">
            <a:avLst/>
          </a:prstGeom>
          <a:solidFill>
            <a:schemeClr val="bg1"/>
          </a:solidFill>
          <a:ln w="31750">
            <a:solidFill>
              <a:schemeClr val="accent3">
                <a:lumMod val="75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8133D61-4F7E-A08E-68F4-4B2D5FB12B29}"/>
              </a:ext>
            </a:extLst>
          </p:cNvPr>
          <p:cNvSpPr txBox="1"/>
          <p:nvPr/>
        </p:nvSpPr>
        <p:spPr>
          <a:xfrm>
            <a:off x="1384420" y="1676620"/>
            <a:ext cx="8327946" cy="29166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algn="justLow" rtl="1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</a:pPr>
            <a:r>
              <a:rPr lang="fa-IR" sz="2800">
                <a:solidFill>
                  <a:srgbClr val="0070C0"/>
                </a:solidFill>
                <a:effectLst/>
                <a:latin typeface="Lalezar" panose="00000500000000000000" pitchFamily="2" charset="-78"/>
                <a:cs typeface="Lalezar" panose="00000500000000000000" pitchFamily="2" charset="-78"/>
              </a:rPr>
              <a:t>نتیجه‌گیری</a:t>
            </a:r>
            <a:endParaRPr lang="en-US" sz="2800">
              <a:solidFill>
                <a:srgbClr val="0070C0"/>
              </a:solidFill>
              <a:effectLst/>
              <a:latin typeface="Lalezar" panose="00000500000000000000" pitchFamily="2" charset="-78"/>
              <a:cs typeface="Lalezar" panose="00000500000000000000" pitchFamily="2" charset="-78"/>
            </a:endParaRPr>
          </a:p>
          <a:p>
            <a:pPr marL="342900" marR="0" lvl="0" indent="-342900" algn="justLow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2400" u="none" strike="noStrike">
                <a:effectLst/>
                <a:latin typeface="Arial" panose="020B0604020202020204" pitchFamily="34" charset="0"/>
                <a:ea typeface="Arial" panose="020B0604020202020204" pitchFamily="34" charset="0"/>
                <a:cs typeface="Gandom" panose="020B0603030804020204" pitchFamily="34" charset="-78"/>
              </a:rPr>
              <a:t>مساجد، مرکز فکری و اجتماعی جامعه اسلامی هستند.</a:t>
            </a:r>
            <a:endParaRPr lang="en-US" sz="2400" u="none" strike="noStrike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 algn="justLow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2400" u="none" strike="noStrike">
                <a:effectLst/>
                <a:latin typeface="Arial" panose="020B0604020202020204" pitchFamily="34" charset="0"/>
                <a:ea typeface="Arial" panose="020B0604020202020204" pitchFamily="34" charset="0"/>
                <a:cs typeface="Gandom" panose="020B0603030804020204" pitchFamily="34" charset="-78"/>
              </a:rPr>
              <a:t>برای رسیدن به تراز گام دوم انقلاب اسلامی، باید کارکردهای فکری و اجتماعی مساجد تقویت شود.</a:t>
            </a:r>
            <a:endParaRPr lang="en-US" sz="2400" u="none" strike="noStrike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 algn="justLow" rtl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●"/>
            </a:pPr>
            <a:r>
              <a:rPr lang="fa-IR" sz="2400" u="none" strike="noStrike">
                <a:effectLst/>
                <a:latin typeface="Arial" panose="020B0604020202020204" pitchFamily="34" charset="0"/>
                <a:ea typeface="Arial" panose="020B0604020202020204" pitchFamily="34" charset="0"/>
                <a:cs typeface="Gandom" panose="020B0603030804020204" pitchFamily="34" charset="-78"/>
              </a:rPr>
              <a:t>ائمه جماعات، متولیان و نهادهای مرتبط باید به این مهم توجه کنند و نسل امروز را با مساجد و فرهنگ انقلاب اسلامی آشتی دهند.</a:t>
            </a:r>
            <a:endParaRPr lang="en-US" sz="2400" u="none" strike="noStrike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3020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1CFDBA3-7725-4B79-57AE-1C79CFE73C32}"/>
              </a:ext>
            </a:extLst>
          </p:cNvPr>
          <p:cNvSpPr/>
          <p:nvPr/>
        </p:nvSpPr>
        <p:spPr>
          <a:xfrm>
            <a:off x="11096786" y="-2"/>
            <a:ext cx="1095214" cy="6858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6D9A239-EF40-3257-F497-74A43C900AD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787" t="16228" r="17040" b="14001"/>
          <a:stretch/>
        </p:blipFill>
        <p:spPr>
          <a:xfrm>
            <a:off x="11177670" y="3428999"/>
            <a:ext cx="933444" cy="9415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9738DD-2866-A451-4A47-77E897A7E24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4226" y="2770150"/>
            <a:ext cx="660333" cy="658849"/>
          </a:xfrm>
          <a:prstGeom prst="rect">
            <a:avLst/>
          </a:prstGeom>
        </p:spPr>
      </p:pic>
      <p:sp>
        <p:nvSpPr>
          <p:cNvPr id="12" name="Rectangle: Diagonal Corners Rounded 11">
            <a:extLst>
              <a:ext uri="{FF2B5EF4-FFF2-40B4-BE49-F238E27FC236}">
                <a16:creationId xmlns:a16="http://schemas.microsoft.com/office/drawing/2014/main" id="{7F305B65-5215-9531-22DC-219D28B6F519}"/>
              </a:ext>
            </a:extLst>
          </p:cNvPr>
          <p:cNvSpPr/>
          <p:nvPr/>
        </p:nvSpPr>
        <p:spPr>
          <a:xfrm>
            <a:off x="674176" y="480152"/>
            <a:ext cx="9748434" cy="5897694"/>
          </a:xfrm>
          <a:prstGeom prst="round2DiagRect">
            <a:avLst/>
          </a:prstGeom>
          <a:solidFill>
            <a:schemeClr val="bg1"/>
          </a:solidFill>
          <a:ln w="31750">
            <a:solidFill>
              <a:schemeClr val="accent3">
                <a:lumMod val="75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8133D61-4F7E-A08E-68F4-4B2D5FB12B29}"/>
              </a:ext>
            </a:extLst>
          </p:cNvPr>
          <p:cNvSpPr txBox="1"/>
          <p:nvPr/>
        </p:nvSpPr>
        <p:spPr>
          <a:xfrm>
            <a:off x="975781" y="836612"/>
            <a:ext cx="8801677" cy="52465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algn="r" rtl="1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</a:pPr>
            <a:r>
              <a:rPr lang="fa-IR" sz="2400">
                <a:solidFill>
                  <a:srgbClr val="0070C0"/>
                </a:solidFill>
                <a:effectLst/>
                <a:latin typeface="Lalezar" panose="00000500000000000000" pitchFamily="2" charset="-78"/>
                <a:cs typeface="Lalezar" panose="00000500000000000000" pitchFamily="2" charset="-78"/>
              </a:rPr>
              <a:t>۱. دسته‌بندی نگاه‌ها به مدیریت مساجد</a:t>
            </a:r>
            <a:endParaRPr lang="en-US" sz="2400">
              <a:solidFill>
                <a:srgbClr val="0070C0"/>
              </a:solidFill>
              <a:effectLst/>
              <a:latin typeface="Lalezar" panose="00000500000000000000" pitchFamily="2" charset="-78"/>
              <a:cs typeface="Lalezar" panose="00000500000000000000" pitchFamily="2" charset="-78"/>
            </a:endParaRPr>
          </a:p>
          <a:p>
            <a:pPr marL="0" marR="0" algn="r" rtl="1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</a:pPr>
            <a:r>
              <a:rPr lang="fa-IR" sz="2000" b="1" u="sng">
                <a:solidFill>
                  <a:srgbClr val="000000"/>
                </a:solidFill>
                <a:effectLst/>
                <a:latin typeface="Gandom" panose="020B0603030804020204" pitchFamily="34" charset="-78"/>
                <a:cs typeface="Gandom" panose="020B0603030804020204" pitchFamily="34" charset="-78"/>
              </a:rPr>
              <a:t>۱.۱. مدیریت بر مسجد</a:t>
            </a:r>
            <a:endParaRPr lang="en-US" sz="2000" b="1" u="sng">
              <a:solidFill>
                <a:srgbClr val="434343"/>
              </a:solidFill>
              <a:effectLst/>
              <a:latin typeface="Gandom" panose="020B0603030804020204" pitchFamily="34" charset="-78"/>
              <a:cs typeface="Gandom" panose="020B0603030804020204" pitchFamily="34" charset="-78"/>
            </a:endParaRPr>
          </a:p>
          <a:p>
            <a:pPr marL="342900" marR="0" lvl="0" indent="-342900" algn="r" rtl="1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مدیریت بر مسجد شامل نهادهایی است که متولی بخش‌های مختلف مسجد هستند، از جمله:</a:t>
            </a:r>
            <a:endParaRPr lang="en-US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r" rt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fa-IR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امور مساجد</a:t>
            </a:r>
            <a:endParaRPr lang="en-US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r" rt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fa-IR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شورای سیاست‌گذاری ائمه جمعه</a:t>
            </a:r>
            <a:endParaRPr lang="en-US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r" rt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fa-IR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سازمان تبلیغات</a:t>
            </a:r>
            <a:endParaRPr lang="en-US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r" rt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fa-IR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اوقاف</a:t>
            </a:r>
            <a:endParaRPr lang="en-US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r" rt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fa-IR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کانون‌های مساجد</a:t>
            </a:r>
            <a:endParaRPr lang="en-US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r" rtl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○"/>
            </a:pPr>
            <a:r>
              <a:rPr lang="fa-IR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نیروی مقاومت بسیج</a:t>
            </a:r>
            <a:endParaRPr lang="en-US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0" marR="0" algn="r" rtl="1">
              <a:spcBef>
                <a:spcPts val="1200"/>
              </a:spcBef>
              <a:spcAft>
                <a:spcPts val="1200"/>
              </a:spcAft>
            </a:pPr>
            <a:r>
              <a:rPr lang="fa-IR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این نهادها نقش‌آفرین هستند و بر سیاست‌گذاری و ساماندهی مساجد اثر دارند.</a:t>
            </a:r>
            <a:endParaRPr lang="en-US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342900" marR="0" lvl="0" indent="-342900" algn="r" rtl="1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در لایه دوم، برخی نهادها به صورت پشتیبان اجرایی و خدماتی دخیل هستند، مانند:</a:t>
            </a:r>
            <a:endParaRPr lang="en-US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r" rt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fa-IR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شهرداری</a:t>
            </a:r>
            <a:endParaRPr lang="en-US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r" rt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fa-IR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سازمان مسکن و شهرسازی</a:t>
            </a:r>
            <a:endParaRPr lang="en-US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r" rtl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○"/>
            </a:pPr>
            <a:r>
              <a:rPr lang="fa-IR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اداره آب و برق</a:t>
            </a:r>
            <a:endParaRPr lang="en-US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</p:txBody>
      </p:sp>
      <p:sp>
        <p:nvSpPr>
          <p:cNvPr id="2" name="Arrow: Pentagon 1">
            <a:extLst>
              <a:ext uri="{FF2B5EF4-FFF2-40B4-BE49-F238E27FC236}">
                <a16:creationId xmlns:a16="http://schemas.microsoft.com/office/drawing/2014/main" id="{406D2CD5-A892-9CE2-3297-B317A6C4FB22}"/>
              </a:ext>
            </a:extLst>
          </p:cNvPr>
          <p:cNvSpPr/>
          <p:nvPr/>
        </p:nvSpPr>
        <p:spPr>
          <a:xfrm rot="10800000">
            <a:off x="10717077" y="421738"/>
            <a:ext cx="674176" cy="387458"/>
          </a:xfrm>
          <a:prstGeom prst="homePlate">
            <a:avLst>
              <a:gd name="adj" fmla="val 34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E10C4E7-9B75-D4F5-A808-AADC2BA39DCA}"/>
              </a:ext>
            </a:extLst>
          </p:cNvPr>
          <p:cNvSpPr txBox="1"/>
          <p:nvPr/>
        </p:nvSpPr>
        <p:spPr>
          <a:xfrm>
            <a:off x="10753238" y="374947"/>
            <a:ext cx="127925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fa-IR" sz="2400">
                <a:solidFill>
                  <a:srgbClr val="0A1F44"/>
                </a:solidFill>
                <a:cs typeface="B Koodak" panose="00000700000000000000" pitchFamily="2" charset="-78"/>
              </a:rPr>
              <a:t>جلسه سوم</a:t>
            </a:r>
          </a:p>
        </p:txBody>
      </p:sp>
    </p:spTree>
    <p:extLst>
      <p:ext uri="{BB962C8B-B14F-4D97-AF65-F5344CB8AC3E}">
        <p14:creationId xmlns:p14="http://schemas.microsoft.com/office/powerpoint/2010/main" val="38142752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1CFDBA3-7725-4B79-57AE-1C79CFE73C32}"/>
              </a:ext>
            </a:extLst>
          </p:cNvPr>
          <p:cNvSpPr/>
          <p:nvPr/>
        </p:nvSpPr>
        <p:spPr>
          <a:xfrm>
            <a:off x="11096786" y="-2"/>
            <a:ext cx="1095214" cy="6858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6D9A239-EF40-3257-F497-74A43C900AD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787" t="16228" r="17040" b="14001"/>
          <a:stretch/>
        </p:blipFill>
        <p:spPr>
          <a:xfrm>
            <a:off x="11177670" y="3428999"/>
            <a:ext cx="933444" cy="9415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9738DD-2866-A451-4A47-77E897A7E24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4226" y="2770150"/>
            <a:ext cx="660333" cy="658849"/>
          </a:xfrm>
          <a:prstGeom prst="rect">
            <a:avLst/>
          </a:prstGeom>
        </p:spPr>
      </p:pic>
      <p:sp>
        <p:nvSpPr>
          <p:cNvPr id="12" name="Rectangle: Diagonal Corners Rounded 11">
            <a:extLst>
              <a:ext uri="{FF2B5EF4-FFF2-40B4-BE49-F238E27FC236}">
                <a16:creationId xmlns:a16="http://schemas.microsoft.com/office/drawing/2014/main" id="{7F305B65-5215-9531-22DC-219D28B6F519}"/>
              </a:ext>
            </a:extLst>
          </p:cNvPr>
          <p:cNvSpPr/>
          <p:nvPr/>
        </p:nvSpPr>
        <p:spPr>
          <a:xfrm>
            <a:off x="674176" y="480152"/>
            <a:ext cx="9748434" cy="5897694"/>
          </a:xfrm>
          <a:prstGeom prst="round2DiagRect">
            <a:avLst/>
          </a:prstGeom>
          <a:solidFill>
            <a:schemeClr val="bg1"/>
          </a:solidFill>
          <a:ln w="31750">
            <a:solidFill>
              <a:schemeClr val="accent3">
                <a:lumMod val="75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8133D61-4F7E-A08E-68F4-4B2D5FB12B29}"/>
              </a:ext>
            </a:extLst>
          </p:cNvPr>
          <p:cNvSpPr txBox="1"/>
          <p:nvPr/>
        </p:nvSpPr>
        <p:spPr>
          <a:xfrm>
            <a:off x="1192008" y="818028"/>
            <a:ext cx="8712769" cy="522194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algn="r" rtl="1">
              <a:spcBef>
                <a:spcPts val="1400"/>
              </a:spcBef>
              <a:spcAft>
                <a:spcPts val="400"/>
              </a:spcAft>
            </a:pPr>
            <a:r>
              <a:rPr lang="fa-IR" sz="2000" b="1" u="sng">
                <a:solidFill>
                  <a:srgbClr val="000000"/>
                </a:solidFill>
                <a:effectLst/>
                <a:latin typeface="Gandom" panose="020B0603030804020204" pitchFamily="34" charset="-78"/>
                <a:cs typeface="Gandom" panose="020B0603030804020204" pitchFamily="34" charset="-78"/>
              </a:rPr>
              <a:t>۱.۲. چالش‌ها در مدیریت بر مسجد</a:t>
            </a:r>
            <a:endParaRPr lang="en-US" sz="2000" b="1" u="sng">
              <a:solidFill>
                <a:srgbClr val="434343"/>
              </a:solidFill>
              <a:effectLst/>
              <a:latin typeface="Gandom" panose="020B0603030804020204" pitchFamily="34" charset="-78"/>
              <a:cs typeface="Gandom" panose="020B0603030804020204" pitchFamily="34" charset="-78"/>
            </a:endParaRPr>
          </a:p>
          <a:p>
            <a:pPr marL="0" marR="0" algn="r" rtl="1">
              <a:spcBef>
                <a:spcPts val="1200"/>
              </a:spcBef>
              <a:spcAft>
                <a:spcPts val="1200"/>
              </a:spcAft>
            </a:pPr>
            <a:r>
              <a:rPr lang="fa-IR" sz="2000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سؤال اساسی این است که چند درصد از نهادها به این اصل اعتقاد دارند که:</a:t>
            </a:r>
            <a:endParaRPr lang="en-US" sz="2000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342900" marR="0" lvl="0" indent="-342900" algn="r" rtl="1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مسجد باید هویت مستقل داشته باشد و خود تشخص و تعین داشته باشد.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342900" marR="0" lvl="0" indent="-342900" algn="r" rtl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●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امام جماعت باید رئیس طبیعی مسجد باشد، همانطور که حضرت امام و مقام معظم رهبری تأکید کرده‌اند.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0" marR="0" algn="r" rtl="1">
              <a:spcBef>
                <a:spcPts val="1200"/>
              </a:spcBef>
              <a:spcAft>
                <a:spcPts val="1200"/>
              </a:spcAft>
            </a:pPr>
            <a:r>
              <a:rPr lang="fa-IR" sz="2000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در عمل، بسیاری از نهادها در امور اجرایی و عمران مساجد مداخله می‌کنند.</a:t>
            </a:r>
            <a:endParaRPr lang="en-US" sz="2000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342900" marR="0" lvl="0" indent="-342900" algn="r" rtl="1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تفاوت مهم: ساماندهی و سیاست‌گذاری با تصدی‌گری و ورود به مدیریت اجرایی متفاوت است.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r" rt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سازمان اوقاف: ساماندهی موقوفات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r" rtl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○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سازمان تبلیغات: سیاست‌گذاری کلان و تبلیغ دین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0" marR="0" algn="r" rtl="1">
              <a:spcBef>
                <a:spcPts val="1200"/>
              </a:spcBef>
              <a:spcAft>
                <a:spcPts val="1200"/>
              </a:spcAft>
            </a:pPr>
            <a:r>
              <a:rPr lang="fa-IR" sz="2000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نتیجه: نیاز به تحول اساسی در نگاه نهادهای متولی مساجد داریم تا مساجد جایگاه واقعی خود را در حکمرانی و مدیریت محله پیدا کنند.</a:t>
            </a:r>
            <a:endParaRPr lang="en-US" sz="2000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527124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1CFDBA3-7725-4B79-57AE-1C79CFE73C32}"/>
              </a:ext>
            </a:extLst>
          </p:cNvPr>
          <p:cNvSpPr/>
          <p:nvPr/>
        </p:nvSpPr>
        <p:spPr>
          <a:xfrm>
            <a:off x="11096786" y="-2"/>
            <a:ext cx="1095214" cy="6858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6D9A239-EF40-3257-F497-74A43C900AD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787" t="16228" r="17040" b="14001"/>
          <a:stretch/>
        </p:blipFill>
        <p:spPr>
          <a:xfrm>
            <a:off x="11177670" y="3428999"/>
            <a:ext cx="933444" cy="9415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9738DD-2866-A451-4A47-77E897A7E24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4226" y="2770150"/>
            <a:ext cx="660333" cy="658849"/>
          </a:xfrm>
          <a:prstGeom prst="rect">
            <a:avLst/>
          </a:prstGeom>
        </p:spPr>
      </p:pic>
      <p:sp>
        <p:nvSpPr>
          <p:cNvPr id="12" name="Rectangle: Diagonal Corners Rounded 11">
            <a:extLst>
              <a:ext uri="{FF2B5EF4-FFF2-40B4-BE49-F238E27FC236}">
                <a16:creationId xmlns:a16="http://schemas.microsoft.com/office/drawing/2014/main" id="{7F305B65-5215-9531-22DC-219D28B6F519}"/>
              </a:ext>
            </a:extLst>
          </p:cNvPr>
          <p:cNvSpPr/>
          <p:nvPr/>
        </p:nvSpPr>
        <p:spPr>
          <a:xfrm>
            <a:off x="674176" y="480152"/>
            <a:ext cx="9748434" cy="5897694"/>
          </a:xfrm>
          <a:prstGeom prst="round2DiagRect">
            <a:avLst/>
          </a:prstGeom>
          <a:solidFill>
            <a:schemeClr val="bg1"/>
          </a:solidFill>
          <a:ln w="31750">
            <a:solidFill>
              <a:schemeClr val="accent3">
                <a:lumMod val="75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8133D61-4F7E-A08E-68F4-4B2D5FB12B29}"/>
              </a:ext>
            </a:extLst>
          </p:cNvPr>
          <p:cNvSpPr txBox="1"/>
          <p:nvPr/>
        </p:nvSpPr>
        <p:spPr>
          <a:xfrm>
            <a:off x="1169209" y="1642869"/>
            <a:ext cx="8758368" cy="35722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algn="r" rtl="1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</a:pPr>
            <a:r>
              <a:rPr lang="fa-IR" sz="2800">
                <a:solidFill>
                  <a:srgbClr val="0070C0"/>
                </a:solidFill>
                <a:effectLst/>
                <a:latin typeface="Lalezar" panose="00000500000000000000" pitchFamily="2" charset="-78"/>
                <a:cs typeface="Lalezar" panose="00000500000000000000" pitchFamily="2" charset="-78"/>
              </a:rPr>
              <a:t>۲. مدیریت در مسجد</a:t>
            </a:r>
            <a:endParaRPr lang="en-US" sz="2800">
              <a:solidFill>
                <a:srgbClr val="0070C0"/>
              </a:solidFill>
              <a:effectLst/>
              <a:latin typeface="Lalezar" panose="00000500000000000000" pitchFamily="2" charset="-78"/>
              <a:cs typeface="Lalezar" panose="00000500000000000000" pitchFamily="2" charset="-78"/>
            </a:endParaRPr>
          </a:p>
          <a:p>
            <a:pPr marL="0" marR="0" algn="r" rtl="1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</a:pPr>
            <a:r>
              <a:rPr lang="fa-IR" sz="2400" b="1" u="sng">
                <a:solidFill>
                  <a:srgbClr val="000000"/>
                </a:solidFill>
                <a:effectLst/>
                <a:latin typeface="Gandom" panose="020B0603030804020204" pitchFamily="34" charset="-78"/>
                <a:cs typeface="Gandom" panose="020B0603030804020204" pitchFamily="34" charset="-78"/>
              </a:rPr>
              <a:t>۲.۱. تعریف و تفاوت با مدیریت بر مسجد</a:t>
            </a:r>
            <a:endParaRPr lang="en-US" sz="2400" b="1" u="sng">
              <a:solidFill>
                <a:srgbClr val="434343"/>
              </a:solidFill>
              <a:effectLst/>
              <a:latin typeface="Gandom" panose="020B0603030804020204" pitchFamily="34" charset="-78"/>
              <a:cs typeface="Gandom" panose="020B0603030804020204" pitchFamily="34" charset="-78"/>
            </a:endParaRPr>
          </a:p>
          <a:p>
            <a:pPr marL="342900" marR="0" lvl="0" indent="-34290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24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مدیریت در مسجد بر عهده امام جماعت است و طبق نظر امامین انقلاب اسلامی، ایشان باید رکن و رئیس طبیعی مسجد باشند.</a:t>
            </a:r>
            <a:endParaRPr lang="en-US" sz="24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342900" marR="0" lvl="0" indent="-34290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24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مراکز فرهنگی، اجتماعی و هر نهاد فعال در مسجد باید ذیل مدیریت امام جماعت شکل بگیرند.</a:t>
            </a:r>
            <a:endParaRPr lang="en-US" sz="24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342900" marR="0" lvl="0" indent="-342900" algn="r" rtl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●"/>
            </a:pPr>
            <a:r>
              <a:rPr lang="fa-IR" sz="24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هدف: ایجاد انسجام، جریان‌سازی و نقش‌آفرینی در محله.</a:t>
            </a:r>
            <a:endParaRPr lang="en-US" sz="24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465133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1CFDBA3-7725-4B79-57AE-1C79CFE73C32}"/>
              </a:ext>
            </a:extLst>
          </p:cNvPr>
          <p:cNvSpPr/>
          <p:nvPr/>
        </p:nvSpPr>
        <p:spPr>
          <a:xfrm>
            <a:off x="11096786" y="-2"/>
            <a:ext cx="1095214" cy="6858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6D9A239-EF40-3257-F497-74A43C900AD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787" t="16228" r="17040" b="14001"/>
          <a:stretch/>
        </p:blipFill>
        <p:spPr>
          <a:xfrm>
            <a:off x="11177670" y="3428999"/>
            <a:ext cx="933444" cy="9415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9738DD-2866-A451-4A47-77E897A7E24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4226" y="2770150"/>
            <a:ext cx="660333" cy="658849"/>
          </a:xfrm>
          <a:prstGeom prst="rect">
            <a:avLst/>
          </a:prstGeom>
        </p:spPr>
      </p:pic>
      <p:sp>
        <p:nvSpPr>
          <p:cNvPr id="12" name="Rectangle: Diagonal Corners Rounded 11">
            <a:extLst>
              <a:ext uri="{FF2B5EF4-FFF2-40B4-BE49-F238E27FC236}">
                <a16:creationId xmlns:a16="http://schemas.microsoft.com/office/drawing/2014/main" id="{7F305B65-5215-9531-22DC-219D28B6F519}"/>
              </a:ext>
            </a:extLst>
          </p:cNvPr>
          <p:cNvSpPr/>
          <p:nvPr/>
        </p:nvSpPr>
        <p:spPr>
          <a:xfrm>
            <a:off x="674176" y="480152"/>
            <a:ext cx="9748434" cy="5897694"/>
          </a:xfrm>
          <a:prstGeom prst="round2DiagRect">
            <a:avLst/>
          </a:prstGeom>
          <a:solidFill>
            <a:schemeClr val="bg1"/>
          </a:solidFill>
          <a:ln w="31750">
            <a:solidFill>
              <a:schemeClr val="accent3">
                <a:lumMod val="75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8133D61-4F7E-A08E-68F4-4B2D5FB12B29}"/>
              </a:ext>
            </a:extLst>
          </p:cNvPr>
          <p:cNvSpPr txBox="1"/>
          <p:nvPr/>
        </p:nvSpPr>
        <p:spPr>
          <a:xfrm>
            <a:off x="946423" y="979610"/>
            <a:ext cx="9203940" cy="4898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algn="r" rtl="1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</a:pPr>
            <a:r>
              <a:rPr lang="fa-IR" sz="2000" b="1" u="sng">
                <a:solidFill>
                  <a:srgbClr val="000000"/>
                </a:solidFill>
                <a:effectLst/>
                <a:latin typeface="Gandom" panose="020B0603030804020204" pitchFamily="34" charset="-78"/>
                <a:cs typeface="Gandom" panose="020B0603030804020204" pitchFamily="34" charset="-78"/>
              </a:rPr>
              <a:t>۲.۲. وضعیت فعلی مساجد و امام جماعت‌ها</a:t>
            </a:r>
            <a:endParaRPr lang="en-US" sz="2000" b="1" u="sng">
              <a:solidFill>
                <a:srgbClr val="434343"/>
              </a:solidFill>
              <a:effectLst/>
              <a:latin typeface="Gandom" panose="020B0603030804020204" pitchFamily="34" charset="-78"/>
              <a:cs typeface="Gandom" panose="020B0603030804020204" pitchFamily="34" charset="-78"/>
            </a:endParaRPr>
          </a:p>
          <a:p>
            <a:pPr marL="342900" marR="0" lvl="0" indent="-34290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2000" b="1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تعداد مساجد کشور: </a:t>
            </a: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۸۵ هزار مسجد</a:t>
            </a:r>
            <a:b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</a:b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342900" marR="0" lvl="0" indent="-34290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2000" b="1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مشکل کمبود مساجد:</a:t>
            </a:r>
            <a:b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</a:b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به ازای هر ۵۰۰ نفر باید یک مسجد باشد، اما در شهرهای جدید و بافت‌های تازه شهری، مساجد کم هستند.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برخی مساجد روستایی مستهلک و نیازمند بازسازی هستند.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مساجد تاریخی نیازمند بازسازی در حوزه میراث فرهنگی هستند.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342900" marR="0" lvl="0" indent="-34290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2000" b="1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وضعیت امام جماعت‌ها:</a:t>
            </a:r>
            <a:b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</a:b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حدود ۴۰ درصد مساجد دارای امام جماعت هستند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r" rtl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○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۶۰ درصد مساجد بدون امام جماعت، بنابراین راکد، نیمه‌فعال و غیرجریان‌ساز هستند.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553939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1CFDBA3-7725-4B79-57AE-1C79CFE73C32}"/>
              </a:ext>
            </a:extLst>
          </p:cNvPr>
          <p:cNvSpPr/>
          <p:nvPr/>
        </p:nvSpPr>
        <p:spPr>
          <a:xfrm>
            <a:off x="11096786" y="-2"/>
            <a:ext cx="1095214" cy="6858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6D9A239-EF40-3257-F497-74A43C900AD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787" t="16228" r="17040" b="14001"/>
          <a:stretch/>
        </p:blipFill>
        <p:spPr>
          <a:xfrm>
            <a:off x="11177670" y="3428999"/>
            <a:ext cx="933444" cy="9415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9738DD-2866-A451-4A47-77E897A7E24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4226" y="2770150"/>
            <a:ext cx="660333" cy="658849"/>
          </a:xfrm>
          <a:prstGeom prst="rect">
            <a:avLst/>
          </a:prstGeom>
        </p:spPr>
      </p:pic>
      <p:sp>
        <p:nvSpPr>
          <p:cNvPr id="12" name="Rectangle: Diagonal Corners Rounded 11">
            <a:extLst>
              <a:ext uri="{FF2B5EF4-FFF2-40B4-BE49-F238E27FC236}">
                <a16:creationId xmlns:a16="http://schemas.microsoft.com/office/drawing/2014/main" id="{7F305B65-5215-9531-22DC-219D28B6F519}"/>
              </a:ext>
            </a:extLst>
          </p:cNvPr>
          <p:cNvSpPr/>
          <p:nvPr/>
        </p:nvSpPr>
        <p:spPr>
          <a:xfrm>
            <a:off x="674176" y="480152"/>
            <a:ext cx="9748434" cy="5897694"/>
          </a:xfrm>
          <a:prstGeom prst="round2DiagRect">
            <a:avLst/>
          </a:prstGeom>
          <a:solidFill>
            <a:schemeClr val="bg1"/>
          </a:solidFill>
          <a:ln w="31750">
            <a:solidFill>
              <a:schemeClr val="accent3">
                <a:lumMod val="75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8133D61-4F7E-A08E-68F4-4B2D5FB12B29}"/>
              </a:ext>
            </a:extLst>
          </p:cNvPr>
          <p:cNvSpPr txBox="1"/>
          <p:nvPr/>
        </p:nvSpPr>
        <p:spPr>
          <a:xfrm>
            <a:off x="1439720" y="1533608"/>
            <a:ext cx="8217347" cy="379078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algn="justLow" rtl="1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</a:pPr>
            <a:r>
              <a:rPr lang="fa-IR" sz="2000" b="1" u="sng">
                <a:solidFill>
                  <a:srgbClr val="000000"/>
                </a:solidFill>
                <a:effectLst/>
                <a:latin typeface="Gandom" panose="020B0603030804020204" pitchFamily="34" charset="-78"/>
                <a:cs typeface="Gandom" panose="020B0603030804020204" pitchFamily="34" charset="-78"/>
              </a:rPr>
              <a:t>۲.۳. چالش‌های مدیریت در مساجد دارای امام جماعت</a:t>
            </a:r>
            <a:endParaRPr lang="en-US" sz="2000" b="1" u="sng">
              <a:solidFill>
                <a:srgbClr val="434343"/>
              </a:solidFill>
              <a:effectLst/>
              <a:latin typeface="Gandom" panose="020B0603030804020204" pitchFamily="34" charset="-78"/>
              <a:cs typeface="Gandom" panose="020B0603030804020204" pitchFamily="34" charset="-78"/>
            </a:endParaRPr>
          </a:p>
          <a:p>
            <a:pPr marL="342900" marR="0" lvl="0" indent="-342900" algn="justLow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در مساجد دارای امام جماعت، باید بررسی شود: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justLow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چند درصد از مساجد مدیریت واقعی به امام جماعت واگذار شده است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justLow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چند درصد از امام جماعت‌ها توانایی و پذیرش نقش اصلی خود را به عنوان مدیر مسجد و محله دارند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justLow" rtl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○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چند درصد از آن‌ها تمام عمر، وقت، فکر و توان خود را صرف مدیریت مسجد و محله کرده‌اند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0" marR="0" algn="justLow" rtl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</a:pPr>
            <a:r>
              <a:rPr lang="fa-IR" sz="2000" b="1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نتیجه: </a:t>
            </a:r>
            <a:r>
              <a:rPr lang="fa-IR" sz="2000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اگر این وضعیت اصلاح نشود، مساجد نقش واقعی خود را در گام دوم انقلاب ایفا نخواهند کرد.</a:t>
            </a:r>
            <a:endParaRPr lang="en-US" sz="2000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712061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1CFDBA3-7725-4B79-57AE-1C79CFE73C32}"/>
              </a:ext>
            </a:extLst>
          </p:cNvPr>
          <p:cNvSpPr/>
          <p:nvPr/>
        </p:nvSpPr>
        <p:spPr>
          <a:xfrm>
            <a:off x="11096786" y="-2"/>
            <a:ext cx="1095214" cy="6858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6D9A239-EF40-3257-F497-74A43C900AD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787" t="16228" r="17040" b="14001"/>
          <a:stretch/>
        </p:blipFill>
        <p:spPr>
          <a:xfrm>
            <a:off x="11177670" y="3428999"/>
            <a:ext cx="933444" cy="9415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9738DD-2866-A451-4A47-77E897A7E24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4226" y="2770150"/>
            <a:ext cx="660333" cy="658849"/>
          </a:xfrm>
          <a:prstGeom prst="rect">
            <a:avLst/>
          </a:prstGeom>
        </p:spPr>
      </p:pic>
      <p:sp>
        <p:nvSpPr>
          <p:cNvPr id="12" name="Rectangle: Diagonal Corners Rounded 11">
            <a:extLst>
              <a:ext uri="{FF2B5EF4-FFF2-40B4-BE49-F238E27FC236}">
                <a16:creationId xmlns:a16="http://schemas.microsoft.com/office/drawing/2014/main" id="{7F305B65-5215-9531-22DC-219D28B6F519}"/>
              </a:ext>
            </a:extLst>
          </p:cNvPr>
          <p:cNvSpPr/>
          <p:nvPr/>
        </p:nvSpPr>
        <p:spPr>
          <a:xfrm>
            <a:off x="674176" y="480152"/>
            <a:ext cx="9748434" cy="5897694"/>
          </a:xfrm>
          <a:prstGeom prst="round2DiagRect">
            <a:avLst/>
          </a:prstGeom>
          <a:solidFill>
            <a:schemeClr val="bg1"/>
          </a:solidFill>
          <a:ln w="31750">
            <a:solidFill>
              <a:schemeClr val="accent3">
                <a:lumMod val="75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8133D61-4F7E-A08E-68F4-4B2D5FB12B29}"/>
              </a:ext>
            </a:extLst>
          </p:cNvPr>
          <p:cNvSpPr txBox="1"/>
          <p:nvPr/>
        </p:nvSpPr>
        <p:spPr>
          <a:xfrm>
            <a:off x="1658520" y="1662874"/>
            <a:ext cx="7779747" cy="353224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algn="justLow" rtl="1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</a:pPr>
            <a:r>
              <a:rPr lang="fa-IR" sz="2800">
                <a:solidFill>
                  <a:srgbClr val="0070C0"/>
                </a:solidFill>
                <a:effectLst/>
                <a:latin typeface="Lalezar" panose="00000500000000000000" pitchFamily="2" charset="-78"/>
                <a:cs typeface="Lalezar" panose="00000500000000000000" pitchFamily="2" charset="-78"/>
              </a:rPr>
              <a:t>۳. جمع‌بندی</a:t>
            </a:r>
            <a:endParaRPr lang="en-US" sz="2800">
              <a:solidFill>
                <a:srgbClr val="0070C0"/>
              </a:solidFill>
              <a:effectLst/>
              <a:latin typeface="Lalezar" panose="00000500000000000000" pitchFamily="2" charset="-78"/>
              <a:cs typeface="Lalezar" panose="00000500000000000000" pitchFamily="2" charset="-78"/>
            </a:endParaRPr>
          </a:p>
          <a:p>
            <a:pPr marL="342900" marR="0" lvl="0" indent="-342900" algn="justLow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برای بازگرداندن مساجد به جایگاه واقعی خود، باید به سه لایه توجه شود:</a:t>
            </a:r>
            <a:b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</a:b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justLow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مدیریت بر مسجد: نهادهای متولی، سیاست‌گذاری و ساماندهی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justLow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مدیریت در مسجد: امام جماعت به عنوان رکن اصلی و رئیس طبیعی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justLow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ایجاد انسجام و جریان‌سازی محلی: تربیت نسل جوان، فعالیت‌های اجتماعی و فرهنگی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algn="justLow" rtl="1"/>
            <a:r>
              <a:rPr lang="fa-IR" sz="2000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ایجاد قرارگاه مسجد به عنوان نهاد هماهنگ‌کننده میان نهادهای مختلف و متولیان مسجد، قدم مهمی در این مسیر است.</a:t>
            </a:r>
            <a:endParaRPr lang="en-US" sz="2000" u="none" strike="noStrike" noProof="1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111015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1CFDBA3-7725-4B79-57AE-1C79CFE73C32}"/>
              </a:ext>
            </a:extLst>
          </p:cNvPr>
          <p:cNvSpPr/>
          <p:nvPr/>
        </p:nvSpPr>
        <p:spPr>
          <a:xfrm>
            <a:off x="11096786" y="-2"/>
            <a:ext cx="1095214" cy="6858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6D9A239-EF40-3257-F497-74A43C900AD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787" t="16228" r="17040" b="14001"/>
          <a:stretch/>
        </p:blipFill>
        <p:spPr>
          <a:xfrm>
            <a:off x="11177670" y="3428999"/>
            <a:ext cx="933444" cy="9415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9738DD-2866-A451-4A47-77E897A7E24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4226" y="2770150"/>
            <a:ext cx="660333" cy="658849"/>
          </a:xfrm>
          <a:prstGeom prst="rect">
            <a:avLst/>
          </a:prstGeom>
        </p:spPr>
      </p:pic>
      <p:sp>
        <p:nvSpPr>
          <p:cNvPr id="12" name="Rectangle: Diagonal Corners Rounded 11">
            <a:extLst>
              <a:ext uri="{FF2B5EF4-FFF2-40B4-BE49-F238E27FC236}">
                <a16:creationId xmlns:a16="http://schemas.microsoft.com/office/drawing/2014/main" id="{7F305B65-5215-9531-22DC-219D28B6F519}"/>
              </a:ext>
            </a:extLst>
          </p:cNvPr>
          <p:cNvSpPr/>
          <p:nvPr/>
        </p:nvSpPr>
        <p:spPr>
          <a:xfrm>
            <a:off x="674176" y="480152"/>
            <a:ext cx="9748434" cy="5897694"/>
          </a:xfrm>
          <a:prstGeom prst="round2DiagRect">
            <a:avLst/>
          </a:prstGeom>
          <a:solidFill>
            <a:schemeClr val="bg1"/>
          </a:solidFill>
          <a:ln w="31750">
            <a:solidFill>
              <a:schemeClr val="accent3">
                <a:lumMod val="75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8133D61-4F7E-A08E-68F4-4B2D5FB12B29}"/>
              </a:ext>
            </a:extLst>
          </p:cNvPr>
          <p:cNvSpPr txBox="1"/>
          <p:nvPr/>
        </p:nvSpPr>
        <p:spPr>
          <a:xfrm>
            <a:off x="1269084" y="1302776"/>
            <a:ext cx="8558617" cy="44294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algn="justLow" rtl="1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</a:pPr>
            <a:r>
              <a:rPr lang="fa-IR" sz="2800">
                <a:solidFill>
                  <a:srgbClr val="0070C0"/>
                </a:solidFill>
                <a:effectLst/>
                <a:latin typeface="Lalezar" panose="00000500000000000000" pitchFamily="2" charset="-78"/>
                <a:cs typeface="Lalezar" panose="00000500000000000000" pitchFamily="2" charset="-78"/>
              </a:rPr>
              <a:t>۱. تعریف مدیریت از مساجد</a:t>
            </a:r>
            <a:endParaRPr lang="en-US" sz="2800">
              <a:solidFill>
                <a:srgbClr val="0070C0"/>
              </a:solidFill>
              <a:effectLst/>
              <a:latin typeface="Lalezar" panose="00000500000000000000" pitchFamily="2" charset="-78"/>
              <a:cs typeface="Lalezar" panose="00000500000000000000" pitchFamily="2" charset="-78"/>
            </a:endParaRPr>
          </a:p>
          <a:p>
            <a:pPr marL="0" marR="0" algn="justLow" rtl="1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</a:pPr>
            <a:r>
              <a:rPr lang="fa-IR" sz="1800" b="1" u="sng">
                <a:solidFill>
                  <a:srgbClr val="000000"/>
                </a:solidFill>
                <a:effectLst/>
                <a:latin typeface="Arial" panose="020B0604020202020204" pitchFamily="34" charset="0"/>
                <a:cs typeface="Gandom" panose="020B0603030804020204" pitchFamily="34" charset="-78"/>
              </a:rPr>
              <a:t>۱.۱. نگاه حداقلی و انفعالی</a:t>
            </a:r>
            <a:endParaRPr lang="en-US" sz="1800" b="1" u="sng">
              <a:solidFill>
                <a:srgbClr val="434343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justLow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1800" u="none" strike="noStrike">
                <a:effectLst/>
                <a:latin typeface="Arial" panose="020B0604020202020204" pitchFamily="34" charset="0"/>
                <a:ea typeface="Arial" panose="020B0604020202020204" pitchFamily="34" charset="0"/>
                <a:cs typeface="Gandom" panose="020B0603030804020204" pitchFamily="34" charset="-78"/>
              </a:rPr>
              <a:t>نگاه حداقلی: مسجد فقط برای خودش است، فعالیت‌ها محدود به چارچوب داخلی مسجد است و هیچ ورود جدی به مسائل محله ندارد.</a:t>
            </a:r>
            <a:endParaRPr lang="en-US" sz="1800" u="none" strike="noStrike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 algn="justLow" rtl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●"/>
            </a:pPr>
            <a:r>
              <a:rPr lang="fa-IR" sz="1800" u="none" strike="noStrike">
                <a:effectLst/>
                <a:latin typeface="Arial" panose="020B0604020202020204" pitchFamily="34" charset="0"/>
                <a:ea typeface="Arial" panose="020B0604020202020204" pitchFamily="34" charset="0"/>
                <a:cs typeface="Gandom" panose="020B0603030804020204" pitchFamily="34" charset="-78"/>
              </a:rPr>
              <a:t>نگاه انفعالی: مسئولان و ائمه جماعات، پایگاه‌ها، بخش‌های بسیج، فرهنگی و هنری، تنها به امور داخلی مسجد مشغولند و به حل مسائل اجتماعی و نیازهای مردم محله توجه ندارند.</a:t>
            </a:r>
            <a:endParaRPr lang="en-US" sz="1800" u="none" strike="noStrike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algn="justLow" rtl="1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</a:pPr>
            <a:r>
              <a:rPr lang="fa-IR" sz="1800" b="1" u="sng">
                <a:solidFill>
                  <a:srgbClr val="000000"/>
                </a:solidFill>
                <a:effectLst/>
                <a:latin typeface="Arial" panose="020B0604020202020204" pitchFamily="34" charset="0"/>
                <a:cs typeface="Gandom" panose="020B0603030804020204" pitchFamily="34" charset="-78"/>
              </a:rPr>
              <a:t>۱.۲. نگاه انقلاب اسلامی</a:t>
            </a:r>
            <a:endParaRPr lang="en-US" sz="1800" b="1" u="sng">
              <a:solidFill>
                <a:srgbClr val="434343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justLow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1800" u="none" strike="noStrike">
                <a:effectLst/>
                <a:latin typeface="Arial" panose="020B0604020202020204" pitchFamily="34" charset="0"/>
                <a:ea typeface="Arial" panose="020B0604020202020204" pitchFamily="34" charset="0"/>
                <a:cs typeface="Gandom" panose="020B0603030804020204" pitchFamily="34" charset="-78"/>
              </a:rPr>
              <a:t>ادعای انقلاب اسلامی: انقلاب برای اداره مساجد و اداره انقلاب از مساجد است.</a:t>
            </a:r>
            <a:endParaRPr lang="en-US" sz="1800" u="none" strike="noStrike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 algn="justLow" rtl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●"/>
            </a:pPr>
            <a:r>
              <a:rPr lang="fa-IR" sz="1800" u="none" strike="noStrike">
                <a:effectLst/>
                <a:latin typeface="Arial" panose="020B0604020202020204" pitchFamily="34" charset="0"/>
                <a:ea typeface="Arial" panose="020B0604020202020204" pitchFamily="34" charset="0"/>
                <a:cs typeface="Gandom" panose="020B0603030804020204" pitchFamily="34" charset="-78"/>
              </a:rPr>
              <a:t>مسجد باید محور مدیریت محله باشد و حل مسائل مردم را بر عهده بگیرد، زیرا دولت‌ها و نگاه خطی و شابلونی نمی‌توانند مسائل پیچیده و ترکیبی جامعه امروز را حل کنند.</a:t>
            </a:r>
            <a:endParaRPr lang="en-US" sz="1800" u="none" strike="noStrike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" name="Arrow: Pentagon 1">
            <a:extLst>
              <a:ext uri="{FF2B5EF4-FFF2-40B4-BE49-F238E27FC236}">
                <a16:creationId xmlns:a16="http://schemas.microsoft.com/office/drawing/2014/main" id="{8F630380-E033-14FA-6358-57F929A4DD1E}"/>
              </a:ext>
            </a:extLst>
          </p:cNvPr>
          <p:cNvSpPr/>
          <p:nvPr/>
        </p:nvSpPr>
        <p:spPr>
          <a:xfrm rot="10800000">
            <a:off x="10631996" y="421736"/>
            <a:ext cx="674176" cy="387458"/>
          </a:xfrm>
          <a:prstGeom prst="homePlate">
            <a:avLst>
              <a:gd name="adj" fmla="val 34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5B53AA-B778-EF7B-D388-C6673D1E1D2D}"/>
              </a:ext>
            </a:extLst>
          </p:cNvPr>
          <p:cNvSpPr txBox="1"/>
          <p:nvPr/>
        </p:nvSpPr>
        <p:spPr>
          <a:xfrm>
            <a:off x="10501231" y="383575"/>
            <a:ext cx="1609883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fa-IR" sz="2400">
                <a:solidFill>
                  <a:srgbClr val="0A1F44"/>
                </a:solidFill>
                <a:cs typeface="B Koodak" panose="00000700000000000000" pitchFamily="2" charset="-78"/>
              </a:rPr>
              <a:t>جلسه چهارم</a:t>
            </a:r>
          </a:p>
        </p:txBody>
      </p:sp>
    </p:spTree>
    <p:extLst>
      <p:ext uri="{BB962C8B-B14F-4D97-AF65-F5344CB8AC3E}">
        <p14:creationId xmlns:p14="http://schemas.microsoft.com/office/powerpoint/2010/main" val="32377922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1CFDBA3-7725-4B79-57AE-1C79CFE73C32}"/>
              </a:ext>
            </a:extLst>
          </p:cNvPr>
          <p:cNvSpPr/>
          <p:nvPr/>
        </p:nvSpPr>
        <p:spPr>
          <a:xfrm>
            <a:off x="11096786" y="-2"/>
            <a:ext cx="1095214" cy="6858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6D9A239-EF40-3257-F497-74A43C900AD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787" t="16228" r="17040" b="14001"/>
          <a:stretch/>
        </p:blipFill>
        <p:spPr>
          <a:xfrm>
            <a:off x="11177670" y="3428999"/>
            <a:ext cx="933444" cy="9415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9738DD-2866-A451-4A47-77E897A7E24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4226" y="2770150"/>
            <a:ext cx="660333" cy="658849"/>
          </a:xfrm>
          <a:prstGeom prst="rect">
            <a:avLst/>
          </a:prstGeom>
        </p:spPr>
      </p:pic>
      <p:sp>
        <p:nvSpPr>
          <p:cNvPr id="12" name="Rectangle: Diagonal Corners Rounded 11">
            <a:extLst>
              <a:ext uri="{FF2B5EF4-FFF2-40B4-BE49-F238E27FC236}">
                <a16:creationId xmlns:a16="http://schemas.microsoft.com/office/drawing/2014/main" id="{7F305B65-5215-9531-22DC-219D28B6F519}"/>
              </a:ext>
            </a:extLst>
          </p:cNvPr>
          <p:cNvSpPr/>
          <p:nvPr/>
        </p:nvSpPr>
        <p:spPr>
          <a:xfrm>
            <a:off x="537621" y="480152"/>
            <a:ext cx="10149500" cy="5897694"/>
          </a:xfrm>
          <a:prstGeom prst="round2DiagRect">
            <a:avLst/>
          </a:prstGeom>
          <a:solidFill>
            <a:schemeClr val="bg1"/>
          </a:solidFill>
          <a:ln w="31750">
            <a:solidFill>
              <a:schemeClr val="accent3">
                <a:lumMod val="75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8133D61-4F7E-A08E-68F4-4B2D5FB12B29}"/>
              </a:ext>
            </a:extLst>
          </p:cNvPr>
          <p:cNvSpPr txBox="1"/>
          <p:nvPr/>
        </p:nvSpPr>
        <p:spPr>
          <a:xfrm>
            <a:off x="1498283" y="1014153"/>
            <a:ext cx="8228175" cy="512960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algn="r" rtl="1">
              <a:spcBef>
                <a:spcPts val="1800"/>
              </a:spcBef>
              <a:spcAft>
                <a:spcPts val="400"/>
              </a:spcAft>
            </a:pPr>
            <a:r>
              <a:rPr lang="fa-IR" sz="2400">
                <a:solidFill>
                  <a:srgbClr val="0070C0"/>
                </a:solidFill>
                <a:effectLst/>
                <a:latin typeface="Lalezar" panose="00000500000000000000" pitchFamily="2" charset="-78"/>
                <a:cs typeface="Lalezar" panose="00000500000000000000" pitchFamily="2" charset="-78"/>
              </a:rPr>
              <a:t>۲. نقش مسجد در مدیریت محله</a:t>
            </a:r>
            <a:endParaRPr lang="en-US" sz="2400">
              <a:solidFill>
                <a:srgbClr val="0070C0"/>
              </a:solidFill>
              <a:effectLst/>
              <a:latin typeface="Lalezar" panose="00000500000000000000" pitchFamily="2" charset="-78"/>
              <a:cs typeface="Lalezar" panose="00000500000000000000" pitchFamily="2" charset="-78"/>
            </a:endParaRPr>
          </a:p>
          <a:p>
            <a:pPr marL="0" marR="0" algn="r" rtl="1">
              <a:spcBef>
                <a:spcPts val="1400"/>
              </a:spcBef>
              <a:spcAft>
                <a:spcPts val="400"/>
              </a:spcAft>
            </a:pPr>
            <a:r>
              <a:rPr lang="fa-IR" sz="2000" b="1" u="sng">
                <a:solidFill>
                  <a:srgbClr val="000000"/>
                </a:solidFill>
                <a:effectLst/>
                <a:latin typeface="Gandom" panose="020B0603030804020204" pitchFamily="34" charset="-78"/>
                <a:cs typeface="Gandom" panose="020B0603030804020204" pitchFamily="34" charset="-78"/>
              </a:rPr>
              <a:t>۲.۱. ضرورت هسته سخت مسجد</a:t>
            </a:r>
            <a:endParaRPr lang="en-US" sz="2000" b="1" u="sng">
              <a:solidFill>
                <a:srgbClr val="434343"/>
              </a:solidFill>
              <a:effectLst/>
              <a:latin typeface="Gandom" panose="020B0603030804020204" pitchFamily="34" charset="-78"/>
              <a:cs typeface="Gandom" panose="020B0603030804020204" pitchFamily="34" charset="-78"/>
            </a:endParaRPr>
          </a:p>
          <a:p>
            <a:pPr marL="342900" marR="0" lvl="0" indent="-342900" algn="r" rtl="1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مسجد و امام جماعت تنها از عهده مدیریت محله برنمی‌آیند.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342900" marR="0" lvl="0" indent="-342900" algn="r" rt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نیاز به هسته سخت مسجد وجود دارد، شامل حدود ۱۰ درصد از مردم محله که: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r" rt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بیش از مومنین متعهدند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r" rt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دلسوز جامعه و دیگران هستند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r" rtl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○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فقط به منافع شخصی خود نمی‌اندیشند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0" marR="0" algn="r" rtl="1">
              <a:spcBef>
                <a:spcPts val="1400"/>
              </a:spcBef>
              <a:spcAft>
                <a:spcPts val="400"/>
              </a:spcAft>
            </a:pPr>
            <a:r>
              <a:rPr lang="fa-IR" sz="2000" b="1" u="sng">
                <a:solidFill>
                  <a:srgbClr val="000000"/>
                </a:solidFill>
                <a:effectLst/>
                <a:latin typeface="Gandom" panose="020B0603030804020204" pitchFamily="34" charset="-78"/>
                <a:cs typeface="Gandom" panose="020B0603030804020204" pitchFamily="34" charset="-78"/>
              </a:rPr>
              <a:t>۲.۲. حوزه‌های فعالیت هسته سخت مسجد</a:t>
            </a:r>
            <a:endParaRPr lang="en-US" sz="2000" b="1" u="sng">
              <a:solidFill>
                <a:srgbClr val="434343"/>
              </a:solidFill>
              <a:effectLst/>
              <a:latin typeface="Gandom" panose="020B0603030804020204" pitchFamily="34" charset="-78"/>
              <a:cs typeface="Gandom" panose="020B0603030804020204" pitchFamily="34" charset="-78"/>
            </a:endParaRPr>
          </a:p>
          <a:p>
            <a:pPr marL="342900" marR="0" lvl="0" indent="-342900" algn="r" rtl="1">
              <a:spcBef>
                <a:spcPts val="1200"/>
              </a:spcBef>
              <a:spcAft>
                <a:spcPts val="0"/>
              </a:spcAft>
              <a:buFont typeface="+mj-lt"/>
              <a:buAutoNum type="arabicPeriod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اقتصادی:</a:t>
            </a:r>
            <a:b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</a:b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r" rt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ساماندهی اقتصاد محله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r" rt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ارتباط با کاسبان و کارآفرینان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r" rt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جریان اقتصادی محله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602547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1CFDBA3-7725-4B79-57AE-1C79CFE73C32}"/>
              </a:ext>
            </a:extLst>
          </p:cNvPr>
          <p:cNvSpPr/>
          <p:nvPr/>
        </p:nvSpPr>
        <p:spPr>
          <a:xfrm>
            <a:off x="11096786" y="-2"/>
            <a:ext cx="1095214" cy="6858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6D9A239-EF40-3257-F497-74A43C900AD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787" t="16228" r="17040" b="14001"/>
          <a:stretch/>
        </p:blipFill>
        <p:spPr>
          <a:xfrm>
            <a:off x="11177670" y="3428999"/>
            <a:ext cx="933444" cy="9415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9738DD-2866-A451-4A47-77E897A7E24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4226" y="2770150"/>
            <a:ext cx="660333" cy="658849"/>
          </a:xfrm>
          <a:prstGeom prst="rect">
            <a:avLst/>
          </a:prstGeom>
        </p:spPr>
      </p:pic>
      <p:sp>
        <p:nvSpPr>
          <p:cNvPr id="12" name="Rectangle: Diagonal Corners Rounded 11">
            <a:extLst>
              <a:ext uri="{FF2B5EF4-FFF2-40B4-BE49-F238E27FC236}">
                <a16:creationId xmlns:a16="http://schemas.microsoft.com/office/drawing/2014/main" id="{7F305B65-5215-9531-22DC-219D28B6F519}"/>
              </a:ext>
            </a:extLst>
          </p:cNvPr>
          <p:cNvSpPr/>
          <p:nvPr/>
        </p:nvSpPr>
        <p:spPr>
          <a:xfrm>
            <a:off x="674176" y="480152"/>
            <a:ext cx="9748434" cy="5897694"/>
          </a:xfrm>
          <a:prstGeom prst="round2DiagRect">
            <a:avLst/>
          </a:prstGeom>
          <a:solidFill>
            <a:schemeClr val="bg1"/>
          </a:solidFill>
          <a:ln w="31750">
            <a:solidFill>
              <a:schemeClr val="accent3">
                <a:lumMod val="75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8133D61-4F7E-A08E-68F4-4B2D5FB12B29}"/>
              </a:ext>
            </a:extLst>
          </p:cNvPr>
          <p:cNvSpPr txBox="1"/>
          <p:nvPr/>
        </p:nvSpPr>
        <p:spPr>
          <a:xfrm>
            <a:off x="2185261" y="920620"/>
            <a:ext cx="7234627" cy="50167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R="0" lvl="0" algn="r" rtl="1">
              <a:spcBef>
                <a:spcPts val="0"/>
              </a:spcBef>
              <a:spcAft>
                <a:spcPts val="0"/>
              </a:spcAft>
            </a:pPr>
            <a:r>
              <a:rPr lang="fa-IR" sz="2000" u="none" strike="noStrike">
                <a:effectLst/>
                <a:latin typeface="Arial" panose="020B0604020202020204" pitchFamily="34" charset="0"/>
                <a:ea typeface="Arial" panose="020B0604020202020204" pitchFamily="34" charset="0"/>
                <a:cs typeface="Gandom" panose="020B0603030804020204" pitchFamily="34" charset="-78"/>
              </a:rPr>
              <a:t>2.  علمی و تربیتی:</a:t>
            </a:r>
            <a:br>
              <a:rPr lang="fa-IR" sz="2000" u="none" strike="noStrike">
                <a:effectLst/>
                <a:latin typeface="Arial" panose="020B0604020202020204" pitchFamily="34" charset="0"/>
                <a:ea typeface="Arial" panose="020B0604020202020204" pitchFamily="34" charset="0"/>
                <a:cs typeface="Gandom" panose="020B0603030804020204" pitchFamily="34" charset="-78"/>
              </a:rPr>
            </a:br>
            <a:endParaRPr lang="en-US" sz="2000" u="none" strike="noStrike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742950" marR="0" lvl="1" indent="-285750" algn="r" rt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fa-IR" sz="2000" u="none" strike="noStrike">
                <a:effectLst/>
                <a:latin typeface="Arial" panose="020B0604020202020204" pitchFamily="34" charset="0"/>
                <a:ea typeface="Arial" panose="020B0604020202020204" pitchFamily="34" charset="0"/>
                <a:cs typeface="Gandom" panose="020B0603030804020204" pitchFamily="34" charset="-78"/>
              </a:rPr>
              <a:t>جذب دهه هشتادی‌ها و نودی‌ها، دانش‌آموزان و دانشجویان</a:t>
            </a:r>
            <a:endParaRPr lang="en-US" sz="2000" u="none" strike="noStrike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742950" marR="0" lvl="1" indent="-285750" algn="r" rt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fa-IR" sz="2000" u="none" strike="noStrike">
                <a:effectLst/>
                <a:latin typeface="Arial" panose="020B0604020202020204" pitchFamily="34" charset="0"/>
                <a:ea typeface="Arial" panose="020B0604020202020204" pitchFamily="34" charset="0"/>
                <a:cs typeface="Gandom" panose="020B0603030804020204" pitchFamily="34" charset="-78"/>
              </a:rPr>
              <a:t>رشد علمی، اخلاقی و اعتقادی نسل جوان</a:t>
            </a:r>
            <a:endParaRPr lang="en-US" sz="2000" u="none" strike="noStrike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742950" marR="0" lvl="1" indent="-285750" algn="r" rt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fa-IR" sz="2000" u="none" strike="noStrike">
                <a:effectLst/>
                <a:latin typeface="Arial" panose="020B0604020202020204" pitchFamily="34" charset="0"/>
                <a:ea typeface="Arial" panose="020B0604020202020204" pitchFamily="34" charset="0"/>
                <a:cs typeface="Gandom" panose="020B0603030804020204" pitchFamily="34" charset="-78"/>
              </a:rPr>
              <a:t>تعمیق مبانی دینی و بصیرتی</a:t>
            </a:r>
          </a:p>
          <a:p>
            <a:pPr marR="0" lvl="1" algn="r" rtl="1">
              <a:spcBef>
                <a:spcPts val="0"/>
              </a:spcBef>
              <a:spcAft>
                <a:spcPts val="0"/>
              </a:spcAft>
            </a:pPr>
            <a:endParaRPr lang="en-US" sz="2000" u="none" strike="noStrike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R="0" lvl="0" algn="r" rtl="1">
              <a:spcBef>
                <a:spcPts val="0"/>
              </a:spcBef>
              <a:spcAft>
                <a:spcPts val="0"/>
              </a:spcAft>
            </a:pPr>
            <a:r>
              <a:rPr lang="fa-IR" sz="2000" u="none" strike="noStrike">
                <a:effectLst/>
                <a:latin typeface="Arial" panose="020B0604020202020204" pitchFamily="34" charset="0"/>
                <a:ea typeface="Arial" panose="020B0604020202020204" pitchFamily="34" charset="0"/>
                <a:cs typeface="Gandom" panose="020B0603030804020204" pitchFamily="34" charset="-78"/>
              </a:rPr>
              <a:t>3.  اجتماعی:</a:t>
            </a:r>
            <a:br>
              <a:rPr lang="fa-IR" sz="2000" u="none" strike="noStrike">
                <a:effectLst/>
                <a:latin typeface="Arial" panose="020B0604020202020204" pitchFamily="34" charset="0"/>
                <a:ea typeface="Arial" panose="020B0604020202020204" pitchFamily="34" charset="0"/>
                <a:cs typeface="Gandom" panose="020B0603030804020204" pitchFamily="34" charset="-78"/>
              </a:rPr>
            </a:br>
            <a:endParaRPr lang="en-US" sz="2000" u="none" strike="noStrike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742950" marR="0" lvl="1" indent="-285750" algn="r" rt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fa-IR" sz="2000" u="none" strike="noStrike">
                <a:effectLst/>
                <a:latin typeface="Arial" panose="020B0604020202020204" pitchFamily="34" charset="0"/>
                <a:ea typeface="Arial" panose="020B0604020202020204" pitchFamily="34" charset="0"/>
                <a:cs typeface="Gandom" panose="020B0603030804020204" pitchFamily="34" charset="-78"/>
              </a:rPr>
              <a:t>ایجاد صندوق‌های قرض‌الحسنه</a:t>
            </a:r>
            <a:endParaRPr lang="en-US" sz="2000" u="none" strike="noStrike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742950" marR="0" lvl="1" indent="-285750" algn="r" rt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fa-IR" sz="2000" u="none" strike="noStrike">
                <a:effectLst/>
                <a:latin typeface="Arial" panose="020B0604020202020204" pitchFamily="34" charset="0"/>
                <a:ea typeface="Arial" panose="020B0604020202020204" pitchFamily="34" charset="0"/>
                <a:cs typeface="Gandom" panose="020B0603030804020204" pitchFamily="34" charset="-78"/>
              </a:rPr>
              <a:t>تأمین جهیزیه و نیازهای دارویی و مایحتاج اصلی مردم</a:t>
            </a:r>
          </a:p>
          <a:p>
            <a:pPr marR="0" lvl="1" algn="r" rtl="1">
              <a:spcBef>
                <a:spcPts val="0"/>
              </a:spcBef>
              <a:spcAft>
                <a:spcPts val="0"/>
              </a:spcAft>
            </a:pPr>
            <a:endParaRPr lang="en-US" sz="2000" u="none" strike="noStrike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R="0" lvl="0" algn="r" rtl="1">
              <a:spcBef>
                <a:spcPts val="0"/>
              </a:spcBef>
              <a:spcAft>
                <a:spcPts val="0"/>
              </a:spcAft>
            </a:pPr>
            <a:r>
              <a:rPr lang="fa-IR" sz="2000" u="none" strike="noStrike">
                <a:effectLst/>
                <a:latin typeface="Arial" panose="020B0604020202020204" pitchFamily="34" charset="0"/>
                <a:ea typeface="Arial" panose="020B0604020202020204" pitchFamily="34" charset="0"/>
                <a:cs typeface="Gandom" panose="020B0603030804020204" pitchFamily="34" charset="-78"/>
              </a:rPr>
              <a:t>4.  بصیرت و اندیشه:</a:t>
            </a:r>
            <a:br>
              <a:rPr lang="fa-IR" sz="2000" u="none" strike="noStrike">
                <a:effectLst/>
                <a:latin typeface="Arial" panose="020B0604020202020204" pitchFamily="34" charset="0"/>
                <a:ea typeface="Arial" panose="020B0604020202020204" pitchFamily="34" charset="0"/>
                <a:cs typeface="Gandom" panose="020B0603030804020204" pitchFamily="34" charset="-78"/>
              </a:rPr>
            </a:br>
            <a:endParaRPr lang="en-US" sz="2000" u="none" strike="noStrike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742950" marR="0" lvl="1" indent="-285750" algn="r" rt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fa-IR" sz="2000" u="none" strike="noStrike">
                <a:effectLst/>
                <a:latin typeface="Arial" panose="020B0604020202020204" pitchFamily="34" charset="0"/>
                <a:ea typeface="Arial" panose="020B0604020202020204" pitchFamily="34" charset="0"/>
                <a:cs typeface="Gandom" panose="020B0603030804020204" pitchFamily="34" charset="-78"/>
              </a:rPr>
              <a:t>جهاد تبیین در محله</a:t>
            </a:r>
            <a:endParaRPr lang="en-US" sz="2000" u="none" strike="noStrike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742950" marR="0" lvl="1" indent="-285750" algn="r" rt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fa-IR" sz="2000" u="none" strike="noStrike">
                <a:effectLst/>
                <a:latin typeface="Arial" panose="020B0604020202020204" pitchFamily="34" charset="0"/>
                <a:ea typeface="Arial" panose="020B0604020202020204" pitchFamily="34" charset="0"/>
                <a:cs typeface="Gandom" panose="020B0603030804020204" pitchFamily="34" charset="-78"/>
              </a:rPr>
              <a:t>پاسخ به شبهات مردم و نسل جوان</a:t>
            </a:r>
            <a:endParaRPr lang="en-US" sz="2000" u="none" strike="noStrike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742950" marR="0" lvl="1" indent="-285750" algn="r" rtl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○"/>
            </a:pPr>
            <a:r>
              <a:rPr lang="fa-IR" sz="2000" u="none" strike="noStrike">
                <a:effectLst/>
                <a:latin typeface="Arial" panose="020B0604020202020204" pitchFamily="34" charset="0"/>
                <a:ea typeface="Arial" panose="020B0604020202020204" pitchFamily="34" charset="0"/>
                <a:cs typeface="Gandom" panose="020B0603030804020204" pitchFamily="34" charset="-78"/>
              </a:rPr>
              <a:t>روشنگری و تقویت باورها</a:t>
            </a:r>
            <a:endParaRPr lang="en-US" sz="2000" u="none" strike="noStrike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29443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1CFDBA3-7725-4B79-57AE-1C79CFE73C32}"/>
              </a:ext>
            </a:extLst>
          </p:cNvPr>
          <p:cNvSpPr/>
          <p:nvPr/>
        </p:nvSpPr>
        <p:spPr>
          <a:xfrm>
            <a:off x="11096786" y="-2"/>
            <a:ext cx="1095214" cy="6858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6D9A239-EF40-3257-F497-74A43C900AD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787" t="16228" r="17040" b="14001"/>
          <a:stretch/>
        </p:blipFill>
        <p:spPr>
          <a:xfrm>
            <a:off x="11177670" y="3428999"/>
            <a:ext cx="933444" cy="9415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9738DD-2866-A451-4A47-77E897A7E24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4226" y="2770150"/>
            <a:ext cx="660333" cy="658849"/>
          </a:xfrm>
          <a:prstGeom prst="rect">
            <a:avLst/>
          </a:prstGeom>
        </p:spPr>
      </p:pic>
      <p:sp>
        <p:nvSpPr>
          <p:cNvPr id="12" name="Rectangle: Diagonal Corners Rounded 11">
            <a:extLst>
              <a:ext uri="{FF2B5EF4-FFF2-40B4-BE49-F238E27FC236}">
                <a16:creationId xmlns:a16="http://schemas.microsoft.com/office/drawing/2014/main" id="{7F305B65-5215-9531-22DC-219D28B6F519}"/>
              </a:ext>
            </a:extLst>
          </p:cNvPr>
          <p:cNvSpPr/>
          <p:nvPr/>
        </p:nvSpPr>
        <p:spPr>
          <a:xfrm>
            <a:off x="674176" y="480152"/>
            <a:ext cx="9748434" cy="5897694"/>
          </a:xfrm>
          <a:prstGeom prst="round2DiagRect">
            <a:avLst/>
          </a:prstGeom>
          <a:solidFill>
            <a:schemeClr val="bg1"/>
          </a:solidFill>
          <a:ln w="31750">
            <a:solidFill>
              <a:schemeClr val="accent3">
                <a:lumMod val="75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8133D61-4F7E-A08E-68F4-4B2D5FB12B29}"/>
              </a:ext>
            </a:extLst>
          </p:cNvPr>
          <p:cNvSpPr txBox="1"/>
          <p:nvPr/>
        </p:nvSpPr>
        <p:spPr>
          <a:xfrm>
            <a:off x="1606334" y="1793679"/>
            <a:ext cx="7884117" cy="32706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algn="r" rtl="1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</a:pPr>
            <a:r>
              <a:rPr lang="fa-IR" sz="2400">
                <a:solidFill>
                  <a:srgbClr val="0070C0"/>
                </a:solidFill>
                <a:effectLst/>
                <a:latin typeface="Lalezar" panose="00000500000000000000" pitchFamily="2" charset="-78"/>
                <a:cs typeface="Lalezar" panose="00000500000000000000" pitchFamily="2" charset="-78"/>
              </a:rPr>
              <a:t>۳. توجه به کودکان و نسل‌های جوان</a:t>
            </a:r>
            <a:endParaRPr lang="en-US" sz="2400">
              <a:solidFill>
                <a:srgbClr val="0070C0"/>
              </a:solidFill>
              <a:effectLst/>
              <a:latin typeface="Lalezar" panose="00000500000000000000" pitchFamily="2" charset="-78"/>
              <a:cs typeface="Lalezar" panose="00000500000000000000" pitchFamily="2" charset="-78"/>
            </a:endParaRPr>
          </a:p>
          <a:p>
            <a:pPr marL="342900" marR="0" lvl="0" indent="-34290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24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فلسفه تربیت و آموزش باید از دوران کودکی آغاز شود.</a:t>
            </a:r>
            <a:endParaRPr lang="en-US" sz="24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342900" marR="0" lvl="0" indent="-34290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24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فعالیت‌های مسجد باید شامل:</a:t>
            </a:r>
            <a:endParaRPr lang="en-US" sz="24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fa-IR" sz="24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حفظ قرآن</a:t>
            </a:r>
            <a:endParaRPr lang="en-US" sz="24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fa-IR" sz="24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آموزش نماز به صورت تمرینی و آزمایشی</a:t>
            </a:r>
            <a:endParaRPr lang="en-US" sz="24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fa-IR" sz="24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برنامه‌های آموزشی و تربیتی برای کودکان و نوجوانان</a:t>
            </a:r>
            <a:endParaRPr lang="en-US" sz="24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342900" marR="0" lvl="0" indent="-342900" algn="r" rtl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●"/>
            </a:pPr>
            <a:r>
              <a:rPr lang="fa-IR" sz="24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نسل‌های دهه هشتادی و نودی باید مورد توجه ویژه قرار گیرند.</a:t>
            </a:r>
            <a:endParaRPr lang="en-US" sz="24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560054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1CFDBA3-7725-4B79-57AE-1C79CFE73C32}"/>
              </a:ext>
            </a:extLst>
          </p:cNvPr>
          <p:cNvSpPr/>
          <p:nvPr/>
        </p:nvSpPr>
        <p:spPr>
          <a:xfrm>
            <a:off x="11096786" y="-2"/>
            <a:ext cx="1095214" cy="6858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6D9A239-EF40-3257-F497-74A43C900AD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787" t="16228" r="17040" b="14001"/>
          <a:stretch/>
        </p:blipFill>
        <p:spPr>
          <a:xfrm>
            <a:off x="11177670" y="3428999"/>
            <a:ext cx="933444" cy="9415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9738DD-2866-A451-4A47-77E897A7E24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4226" y="2770150"/>
            <a:ext cx="660333" cy="658849"/>
          </a:xfrm>
          <a:prstGeom prst="rect">
            <a:avLst/>
          </a:prstGeom>
        </p:spPr>
      </p:pic>
      <p:sp>
        <p:nvSpPr>
          <p:cNvPr id="12" name="Rectangle: Diagonal Corners Rounded 11">
            <a:extLst>
              <a:ext uri="{FF2B5EF4-FFF2-40B4-BE49-F238E27FC236}">
                <a16:creationId xmlns:a16="http://schemas.microsoft.com/office/drawing/2014/main" id="{7F305B65-5215-9531-22DC-219D28B6F519}"/>
              </a:ext>
            </a:extLst>
          </p:cNvPr>
          <p:cNvSpPr/>
          <p:nvPr/>
        </p:nvSpPr>
        <p:spPr>
          <a:xfrm>
            <a:off x="674176" y="480152"/>
            <a:ext cx="9748434" cy="5897694"/>
          </a:xfrm>
          <a:prstGeom prst="round2DiagRect">
            <a:avLst/>
          </a:prstGeom>
          <a:solidFill>
            <a:schemeClr val="bg1"/>
          </a:solidFill>
          <a:ln w="31750">
            <a:solidFill>
              <a:schemeClr val="accent3">
                <a:lumMod val="75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8133D61-4F7E-A08E-68F4-4B2D5FB12B29}"/>
              </a:ext>
            </a:extLst>
          </p:cNvPr>
          <p:cNvSpPr txBox="1"/>
          <p:nvPr/>
        </p:nvSpPr>
        <p:spPr>
          <a:xfrm>
            <a:off x="1390165" y="1555022"/>
            <a:ext cx="8316455" cy="369537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algn="justLow" rtl="1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</a:pPr>
            <a:r>
              <a:rPr lang="fa-IR" sz="2400">
                <a:solidFill>
                  <a:srgbClr val="0070C0"/>
                </a:solidFill>
                <a:effectLst/>
                <a:latin typeface="Lalezar" panose="00000500000000000000" pitchFamily="2" charset="-78"/>
                <a:cs typeface="Lalezar" panose="00000500000000000000" pitchFamily="2" charset="-78"/>
              </a:rPr>
              <a:t>۴. ارتباط مسجد با فرهیختگان و محافل محلی</a:t>
            </a:r>
            <a:endParaRPr lang="en-US" sz="2400">
              <a:solidFill>
                <a:srgbClr val="0070C0"/>
              </a:solidFill>
              <a:effectLst/>
              <a:latin typeface="Lalezar" panose="00000500000000000000" pitchFamily="2" charset="-78"/>
              <a:cs typeface="Lalezar" panose="00000500000000000000" pitchFamily="2" charset="-78"/>
            </a:endParaRPr>
          </a:p>
          <a:p>
            <a:pPr marL="342900" marR="0" lvl="0" indent="-342900" algn="justLow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24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قشر فرهیخته محله: اساتید دانشگاه، متفکران و فعالان فرهنگی باید با مساجد مرتبط باشند.</a:t>
            </a:r>
            <a:endParaRPr lang="en-US" sz="24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342900" marR="0" lvl="0" indent="-342900" algn="justLow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24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تشکل‌های محلی:</a:t>
            </a:r>
            <a:endParaRPr lang="en-US" sz="24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justLow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fa-IR" sz="24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تبلیغ و محافل خانگی</a:t>
            </a:r>
            <a:endParaRPr lang="en-US" sz="24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justLow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fa-IR" sz="24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روضه‌های خانگی</a:t>
            </a:r>
            <a:endParaRPr lang="en-US" sz="24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justLow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fa-IR" sz="24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محافل قرآنی و هیأت‌های مذهبی</a:t>
            </a:r>
            <a:endParaRPr lang="en-US" sz="24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342900" marR="0" lvl="0" indent="-342900" algn="justLow" rtl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●"/>
            </a:pPr>
            <a:r>
              <a:rPr lang="fa-IR" sz="24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نقش مسجد: راهبری، هدایت و هماهنگی این تشکل‌ها در محله‌ها</a:t>
            </a:r>
            <a:endParaRPr lang="en-US" sz="24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683356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1CFDBA3-7725-4B79-57AE-1C79CFE73C32}"/>
              </a:ext>
            </a:extLst>
          </p:cNvPr>
          <p:cNvSpPr/>
          <p:nvPr/>
        </p:nvSpPr>
        <p:spPr>
          <a:xfrm>
            <a:off x="11096786" y="-2"/>
            <a:ext cx="1095214" cy="6858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6D9A239-EF40-3257-F497-74A43C900AD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787" t="16228" r="17040" b="14001"/>
          <a:stretch/>
        </p:blipFill>
        <p:spPr>
          <a:xfrm>
            <a:off x="11177670" y="3428999"/>
            <a:ext cx="933444" cy="9415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9738DD-2866-A451-4A47-77E897A7E24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4226" y="2770150"/>
            <a:ext cx="660333" cy="658849"/>
          </a:xfrm>
          <a:prstGeom prst="rect">
            <a:avLst/>
          </a:prstGeom>
        </p:spPr>
      </p:pic>
      <p:sp>
        <p:nvSpPr>
          <p:cNvPr id="12" name="Rectangle: Diagonal Corners Rounded 11">
            <a:extLst>
              <a:ext uri="{FF2B5EF4-FFF2-40B4-BE49-F238E27FC236}">
                <a16:creationId xmlns:a16="http://schemas.microsoft.com/office/drawing/2014/main" id="{7F305B65-5215-9531-22DC-219D28B6F519}"/>
              </a:ext>
            </a:extLst>
          </p:cNvPr>
          <p:cNvSpPr/>
          <p:nvPr/>
        </p:nvSpPr>
        <p:spPr>
          <a:xfrm>
            <a:off x="674176" y="480152"/>
            <a:ext cx="9748434" cy="5897694"/>
          </a:xfrm>
          <a:prstGeom prst="round2DiagRect">
            <a:avLst/>
          </a:prstGeom>
          <a:solidFill>
            <a:schemeClr val="bg1"/>
          </a:solidFill>
          <a:ln w="31750">
            <a:solidFill>
              <a:schemeClr val="accent3">
                <a:lumMod val="75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8133D61-4F7E-A08E-68F4-4B2D5FB12B29}"/>
              </a:ext>
            </a:extLst>
          </p:cNvPr>
          <p:cNvSpPr txBox="1"/>
          <p:nvPr/>
        </p:nvSpPr>
        <p:spPr>
          <a:xfrm>
            <a:off x="1663282" y="1280462"/>
            <a:ext cx="7770221" cy="42970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algn="justLow" rtl="1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</a:pPr>
            <a:r>
              <a:rPr lang="fa-IR" sz="2800">
                <a:solidFill>
                  <a:srgbClr val="0070C0"/>
                </a:solidFill>
                <a:effectLst/>
                <a:latin typeface="Lalezar" panose="00000500000000000000" pitchFamily="2" charset="-78"/>
                <a:cs typeface="Lalezar" panose="00000500000000000000" pitchFamily="2" charset="-78"/>
              </a:rPr>
              <a:t>۵. جمع‌بندی</a:t>
            </a:r>
            <a:endParaRPr lang="en-US" sz="2800">
              <a:solidFill>
                <a:srgbClr val="0070C0"/>
              </a:solidFill>
              <a:effectLst/>
              <a:latin typeface="Lalezar" panose="00000500000000000000" pitchFamily="2" charset="-78"/>
              <a:cs typeface="Lalezar" panose="00000500000000000000" pitchFamily="2" charset="-78"/>
            </a:endParaRPr>
          </a:p>
          <a:p>
            <a:pPr marL="342900" marR="0" lvl="0" indent="-342900" algn="justLow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2200" u="none" strike="noStrike">
                <a:effectLst/>
                <a:latin typeface="Arial" panose="020B0604020202020204" pitchFamily="34" charset="0"/>
                <a:ea typeface="Arial" panose="020B0604020202020204" pitchFamily="34" charset="0"/>
                <a:cs typeface="Gandom" panose="020B0603030804020204" pitchFamily="34" charset="-78"/>
              </a:rPr>
              <a:t>مسجد نباید منفعل و محدود به چارچوب داخلی باشد.</a:t>
            </a:r>
            <a:endParaRPr lang="en-US" sz="2200" u="none" strike="noStrike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 algn="justLow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2200" u="none" strike="noStrike">
                <a:effectLst/>
                <a:latin typeface="Arial" panose="020B0604020202020204" pitchFamily="34" charset="0"/>
                <a:ea typeface="Arial" panose="020B0604020202020204" pitchFamily="34" charset="0"/>
                <a:cs typeface="Gandom" panose="020B0603030804020204" pitchFamily="34" charset="-78"/>
              </a:rPr>
              <a:t>مسجد باید محور مدیریت محله، مرکز حل مسائل اجتماعی، اقتصادی، فرهنگی و تربیتی باشد.</a:t>
            </a:r>
            <a:endParaRPr lang="en-US" sz="2200" u="none" strike="noStrike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 algn="justLow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2200" u="none" strike="noStrike">
                <a:effectLst/>
                <a:latin typeface="Arial" panose="020B0604020202020204" pitchFamily="34" charset="0"/>
                <a:ea typeface="Arial" panose="020B0604020202020204" pitchFamily="34" charset="0"/>
                <a:cs typeface="Gandom" panose="020B0603030804020204" pitchFamily="34" charset="-78"/>
              </a:rPr>
              <a:t>هسته سخت مسجد، شامل افراد متعهد و دلسوز محله، باید در کلیه عرصه‌ها ورود فعال داشته باشد.</a:t>
            </a:r>
            <a:endParaRPr lang="en-US" sz="2200" u="none" strike="noStrike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 algn="justLow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2200" u="none" strike="noStrike">
                <a:effectLst/>
                <a:latin typeface="Arial" panose="020B0604020202020204" pitchFamily="34" charset="0"/>
                <a:ea typeface="Arial" panose="020B0604020202020204" pitchFamily="34" charset="0"/>
                <a:cs typeface="Gandom" panose="020B0603030804020204" pitchFamily="34" charset="-78"/>
              </a:rPr>
              <a:t>نسل‌های جوان و کودکان باید از دوران ابتدایی با مساجد آشنا و تربیت شوند.</a:t>
            </a:r>
            <a:endParaRPr lang="en-US" sz="2200" u="none" strike="noStrike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 algn="justLow" rtl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●"/>
            </a:pPr>
            <a:r>
              <a:rPr lang="fa-IR" sz="2200" u="none" strike="noStrike">
                <a:effectLst/>
                <a:latin typeface="Arial" panose="020B0604020202020204" pitchFamily="34" charset="0"/>
                <a:ea typeface="Arial" panose="020B0604020202020204" pitchFamily="34" charset="0"/>
                <a:cs typeface="Gandom" panose="020B0603030804020204" pitchFamily="34" charset="-78"/>
              </a:rPr>
              <a:t>مسجد باید ارتباط مستمر و راهبری با فرهیختگان و تشکل‌های محلی برقرار کند تا به یک مرکز جریان‌ساز و تحول‌آفرین تبدیل شود.</a:t>
            </a:r>
            <a:endParaRPr lang="en-US" sz="2200" u="none" strike="noStrike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07433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1CFDBA3-7725-4B79-57AE-1C79CFE73C32}"/>
              </a:ext>
            </a:extLst>
          </p:cNvPr>
          <p:cNvSpPr/>
          <p:nvPr/>
        </p:nvSpPr>
        <p:spPr>
          <a:xfrm>
            <a:off x="11096786" y="-2"/>
            <a:ext cx="1095214" cy="6858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6D9A239-EF40-3257-F497-74A43C900AD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787" t="16228" r="17040" b="14001"/>
          <a:stretch/>
        </p:blipFill>
        <p:spPr>
          <a:xfrm>
            <a:off x="11177670" y="3428999"/>
            <a:ext cx="933444" cy="9415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9738DD-2866-A451-4A47-77E897A7E24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4226" y="2770150"/>
            <a:ext cx="660333" cy="658849"/>
          </a:xfrm>
          <a:prstGeom prst="rect">
            <a:avLst/>
          </a:prstGeom>
        </p:spPr>
      </p:pic>
      <p:sp>
        <p:nvSpPr>
          <p:cNvPr id="12" name="Rectangle: Diagonal Corners Rounded 11">
            <a:extLst>
              <a:ext uri="{FF2B5EF4-FFF2-40B4-BE49-F238E27FC236}">
                <a16:creationId xmlns:a16="http://schemas.microsoft.com/office/drawing/2014/main" id="{7F305B65-5215-9531-22DC-219D28B6F519}"/>
              </a:ext>
            </a:extLst>
          </p:cNvPr>
          <p:cNvSpPr/>
          <p:nvPr/>
        </p:nvSpPr>
        <p:spPr>
          <a:xfrm>
            <a:off x="528566" y="480154"/>
            <a:ext cx="10035152" cy="5897694"/>
          </a:xfrm>
          <a:prstGeom prst="round2DiagRect">
            <a:avLst>
              <a:gd name="adj1" fmla="val 10097"/>
              <a:gd name="adj2" fmla="val 0"/>
            </a:avLst>
          </a:prstGeom>
          <a:solidFill>
            <a:schemeClr val="bg1"/>
          </a:solidFill>
          <a:ln w="31750">
            <a:solidFill>
              <a:schemeClr val="accent3">
                <a:lumMod val="75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8133D61-4F7E-A08E-68F4-4B2D5FB12B29}"/>
              </a:ext>
            </a:extLst>
          </p:cNvPr>
          <p:cNvSpPr txBox="1"/>
          <p:nvPr/>
        </p:nvSpPr>
        <p:spPr>
          <a:xfrm>
            <a:off x="1359244" y="894972"/>
            <a:ext cx="8373796" cy="512960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algn="justLow" rtl="1">
              <a:spcBef>
                <a:spcPts val="1800"/>
              </a:spcBef>
              <a:spcAft>
                <a:spcPts val="400"/>
              </a:spcAft>
            </a:pPr>
            <a:r>
              <a:rPr lang="fa-IR" sz="2400">
                <a:solidFill>
                  <a:srgbClr val="0070C0"/>
                </a:solidFill>
                <a:effectLst/>
                <a:latin typeface="Lalezar" panose="00000500000000000000" pitchFamily="2" charset="-78"/>
                <a:cs typeface="Lalezar" panose="00000500000000000000" pitchFamily="2" charset="-78"/>
              </a:rPr>
              <a:t>۱. ضرورت تشکیل هسته سخت مسجد</a:t>
            </a:r>
            <a:endParaRPr lang="en-US" sz="2400">
              <a:solidFill>
                <a:srgbClr val="0070C0"/>
              </a:solidFill>
              <a:effectLst/>
              <a:latin typeface="Lalezar" panose="00000500000000000000" pitchFamily="2" charset="-78"/>
              <a:cs typeface="Lalezar" panose="00000500000000000000" pitchFamily="2" charset="-78"/>
            </a:endParaRPr>
          </a:p>
          <a:p>
            <a:pPr marL="0" marR="0" algn="justLow" rtl="1">
              <a:spcBef>
                <a:spcPts val="1400"/>
              </a:spcBef>
              <a:spcAft>
                <a:spcPts val="400"/>
              </a:spcAft>
            </a:pPr>
            <a:r>
              <a:rPr lang="fa-IR" sz="2000" b="1" u="sng">
                <a:solidFill>
                  <a:srgbClr val="000000"/>
                </a:solidFill>
                <a:effectLst/>
                <a:latin typeface="Gandom" panose="020B0603030804020204" pitchFamily="34" charset="-78"/>
                <a:cs typeface="Gandom" panose="020B0603030804020204" pitchFamily="34" charset="-78"/>
              </a:rPr>
              <a:t>۱.۱. تعریف هسته سخت</a:t>
            </a:r>
            <a:endParaRPr lang="en-US" sz="2000" b="1" u="sng">
              <a:solidFill>
                <a:srgbClr val="434343"/>
              </a:solidFill>
              <a:effectLst/>
              <a:latin typeface="Gandom" panose="020B0603030804020204" pitchFamily="34" charset="-78"/>
              <a:cs typeface="Gandom" panose="020B0603030804020204" pitchFamily="34" charset="-78"/>
            </a:endParaRPr>
          </a:p>
          <a:p>
            <a:pPr marL="342900" marR="0" lvl="0" indent="-342900" algn="justLow" rtl="1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هسته سخت مسجد شامل گروه‌های تخصصی مردمی است که در عرصه‌های مختلف فعال هستند: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justLow" rtl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فرهنگی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justLow" rtl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اجتماعی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justLow" rtl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علمی و سیاسی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justLow" rtl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آموزشی و تربیتی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justLow" rtl="1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اقتصادی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0" marR="0" algn="justLow" rtl="1">
              <a:spcBef>
                <a:spcPts val="1400"/>
              </a:spcBef>
              <a:spcAft>
                <a:spcPts val="400"/>
              </a:spcAft>
            </a:pPr>
            <a:r>
              <a:rPr lang="fa-IR" sz="2000" b="1" u="sng">
                <a:solidFill>
                  <a:srgbClr val="000000"/>
                </a:solidFill>
                <a:effectLst/>
                <a:latin typeface="Gandom" panose="020B0603030804020204" pitchFamily="34" charset="-78"/>
                <a:cs typeface="Gandom" panose="020B0603030804020204" pitchFamily="34" charset="-78"/>
              </a:rPr>
              <a:t>۱.۲. اهمیت هسته سخت</a:t>
            </a:r>
            <a:endParaRPr lang="en-US" sz="2000" b="1" u="sng">
              <a:solidFill>
                <a:srgbClr val="434343"/>
              </a:solidFill>
              <a:effectLst/>
              <a:latin typeface="Gandom" panose="020B0603030804020204" pitchFamily="34" charset="-78"/>
              <a:cs typeface="Gandom" panose="020B0603030804020204" pitchFamily="34" charset="-78"/>
            </a:endParaRPr>
          </a:p>
          <a:p>
            <a:pPr marL="342900" marR="0" lvl="0" indent="-342900" algn="justLow" rtl="1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مسائل محله امروز پیچیده و ترکیبی است و نیاز به تخصص، تمرکز و برنامه‌ریزی دقیق دارد.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342900" marR="0" lvl="0" indent="-342900" algn="justLow" rtl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●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مسجد بدون هسته سخت، نمی‌تواند نقش محوریت مدیریت محله را ایفا کند.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</p:txBody>
      </p:sp>
      <p:sp>
        <p:nvSpPr>
          <p:cNvPr id="2" name="Arrow: Pentagon 1">
            <a:extLst>
              <a:ext uri="{FF2B5EF4-FFF2-40B4-BE49-F238E27FC236}">
                <a16:creationId xmlns:a16="http://schemas.microsoft.com/office/drawing/2014/main" id="{8F630380-E033-14FA-6358-57F929A4DD1E}"/>
              </a:ext>
            </a:extLst>
          </p:cNvPr>
          <p:cNvSpPr/>
          <p:nvPr/>
        </p:nvSpPr>
        <p:spPr>
          <a:xfrm rot="10800000">
            <a:off x="10631996" y="421736"/>
            <a:ext cx="674176" cy="387458"/>
          </a:xfrm>
          <a:prstGeom prst="homePlate">
            <a:avLst>
              <a:gd name="adj" fmla="val 34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5B53AA-B778-EF7B-D388-C6673D1E1D2D}"/>
              </a:ext>
            </a:extLst>
          </p:cNvPr>
          <p:cNvSpPr txBox="1"/>
          <p:nvPr/>
        </p:nvSpPr>
        <p:spPr>
          <a:xfrm>
            <a:off x="10457665" y="347529"/>
            <a:ext cx="1609883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400" b="0" i="0" u="none" strike="noStrike" kern="1200" cap="none" spc="0" normalizeH="0" baseline="0" noProof="0">
                <a:ln>
                  <a:noFill/>
                </a:ln>
                <a:solidFill>
                  <a:srgbClr val="0A1F44"/>
                </a:solidFill>
                <a:effectLst/>
                <a:uLnTx/>
                <a:uFillTx/>
                <a:latin typeface="Aptos" panose="02110004020202020204"/>
                <a:ea typeface="+mn-ea"/>
                <a:cs typeface="B Koodak" panose="00000700000000000000" pitchFamily="2" charset="-78"/>
              </a:rPr>
              <a:t>جلسه </a:t>
            </a:r>
            <a:r>
              <a:rPr lang="fa-IR" sz="2400">
                <a:solidFill>
                  <a:srgbClr val="0A1F44"/>
                </a:solidFill>
                <a:latin typeface="Aptos" panose="02110004020202020204"/>
                <a:cs typeface="B Koodak" panose="00000700000000000000" pitchFamily="2" charset="-78"/>
              </a:rPr>
              <a:t>پنجم</a:t>
            </a:r>
            <a:endParaRPr kumimoji="0" lang="fa-IR" sz="2400" b="0" i="0" u="none" strike="noStrike" kern="1200" cap="none" spc="0" normalizeH="0" baseline="0" noProof="0">
              <a:ln>
                <a:noFill/>
              </a:ln>
              <a:solidFill>
                <a:srgbClr val="0A1F44"/>
              </a:solidFill>
              <a:effectLst/>
              <a:uLnTx/>
              <a:uFillTx/>
              <a:latin typeface="Aptos" panose="02110004020202020204"/>
              <a:ea typeface="+mn-ea"/>
              <a:cs typeface="B Koodak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552707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1CFDBA3-7725-4B79-57AE-1C79CFE73C32}"/>
              </a:ext>
            </a:extLst>
          </p:cNvPr>
          <p:cNvSpPr/>
          <p:nvPr/>
        </p:nvSpPr>
        <p:spPr>
          <a:xfrm>
            <a:off x="11096786" y="-2"/>
            <a:ext cx="1095214" cy="6858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6D9A239-EF40-3257-F497-74A43C900AD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787" t="16228" r="17040" b="14001"/>
          <a:stretch/>
        </p:blipFill>
        <p:spPr>
          <a:xfrm>
            <a:off x="11177670" y="3428999"/>
            <a:ext cx="933444" cy="9415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9738DD-2866-A451-4A47-77E897A7E24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4226" y="2770150"/>
            <a:ext cx="660333" cy="658849"/>
          </a:xfrm>
          <a:prstGeom prst="rect">
            <a:avLst/>
          </a:prstGeom>
        </p:spPr>
      </p:pic>
      <p:sp>
        <p:nvSpPr>
          <p:cNvPr id="12" name="Rectangle: Diagonal Corners Rounded 11">
            <a:extLst>
              <a:ext uri="{FF2B5EF4-FFF2-40B4-BE49-F238E27FC236}">
                <a16:creationId xmlns:a16="http://schemas.microsoft.com/office/drawing/2014/main" id="{7F305B65-5215-9531-22DC-219D28B6F519}"/>
              </a:ext>
            </a:extLst>
          </p:cNvPr>
          <p:cNvSpPr/>
          <p:nvPr/>
        </p:nvSpPr>
        <p:spPr>
          <a:xfrm>
            <a:off x="528566" y="480154"/>
            <a:ext cx="10035152" cy="5897694"/>
          </a:xfrm>
          <a:prstGeom prst="round2DiagRect">
            <a:avLst>
              <a:gd name="adj1" fmla="val 10097"/>
              <a:gd name="adj2" fmla="val 0"/>
            </a:avLst>
          </a:prstGeom>
          <a:solidFill>
            <a:schemeClr val="bg1"/>
          </a:solidFill>
          <a:ln w="31750">
            <a:solidFill>
              <a:schemeClr val="accent3">
                <a:lumMod val="75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8133D61-4F7E-A08E-68F4-4B2D5FB12B29}"/>
              </a:ext>
            </a:extLst>
          </p:cNvPr>
          <p:cNvSpPr txBox="1"/>
          <p:nvPr/>
        </p:nvSpPr>
        <p:spPr>
          <a:xfrm>
            <a:off x="1092457" y="771861"/>
            <a:ext cx="8907369" cy="53142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algn="r" rtl="1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</a:pPr>
            <a:r>
              <a:rPr lang="fa-IR" sz="2400">
                <a:solidFill>
                  <a:srgbClr val="0070C0"/>
                </a:solidFill>
                <a:effectLst/>
                <a:latin typeface="Lalezar" panose="00000500000000000000" pitchFamily="2" charset="-78"/>
                <a:cs typeface="Lalezar" panose="00000500000000000000" pitchFamily="2" charset="-78"/>
              </a:rPr>
              <a:t>۲. شناخت دقیق صحنه محله</a:t>
            </a:r>
            <a:endParaRPr lang="en-US" sz="2400">
              <a:solidFill>
                <a:srgbClr val="0070C0"/>
              </a:solidFill>
              <a:effectLst/>
              <a:latin typeface="Lalezar" panose="00000500000000000000" pitchFamily="2" charset="-78"/>
              <a:cs typeface="Lalezar" panose="00000500000000000000" pitchFamily="2" charset="-78"/>
            </a:endParaRPr>
          </a:p>
          <a:p>
            <a:pPr marL="0" marR="0" algn="r" rtl="1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</a:pPr>
            <a:r>
              <a:rPr lang="fa-IR" b="1" u="sng">
                <a:solidFill>
                  <a:srgbClr val="000000"/>
                </a:solidFill>
                <a:effectLst/>
                <a:latin typeface="Gandom" panose="020B0603030804020204" pitchFamily="34" charset="-78"/>
                <a:cs typeface="Gandom" panose="020B0603030804020204" pitchFamily="34" charset="-78"/>
              </a:rPr>
              <a:t>۲.۱. ضرورت اطلاعات دقیق</a:t>
            </a:r>
            <a:endParaRPr lang="en-US" b="1" u="sng">
              <a:solidFill>
                <a:srgbClr val="434343"/>
              </a:solidFill>
              <a:effectLst/>
              <a:latin typeface="Gandom" panose="020B0603030804020204" pitchFamily="34" charset="-78"/>
              <a:cs typeface="Gandom" panose="020B0603030804020204" pitchFamily="34" charset="-78"/>
            </a:endParaRPr>
          </a:p>
          <a:p>
            <a:pPr marL="342900" marR="0" lvl="0" indent="-34290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موفقیت مسجد در مدیریت محله وابسته به شناخت دقیق وضعیت محله است.</a:t>
            </a:r>
            <a:endParaRPr lang="en-US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342900" marR="0" lvl="0" indent="-34290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اطلاعات مورد نیاز شامل:</a:t>
            </a:r>
            <a:endParaRPr lang="en-US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fa-IR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تعداد و وضعیت خانوارها (اقتصادی، فرهنگی، تحصیلی)</a:t>
            </a:r>
            <a:endParaRPr lang="en-US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fa-IR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وضعیت دانش‌آموزان و نوجوانان از نظر اعتقادی و بصیرتی</a:t>
            </a:r>
            <a:endParaRPr lang="en-US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r" rtl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○"/>
            </a:pPr>
            <a:r>
              <a:rPr lang="fa-IR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میزان مقید بودن به نماز، نماز جماعت و نماز اول وقت</a:t>
            </a:r>
            <a:endParaRPr lang="en-US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0" marR="0" algn="r" rtl="1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</a:pPr>
            <a:r>
              <a:rPr lang="fa-IR" b="1" u="sng">
                <a:solidFill>
                  <a:srgbClr val="000000"/>
                </a:solidFill>
                <a:effectLst/>
                <a:latin typeface="Gandom" panose="020B0603030804020204" pitchFamily="34" charset="-78"/>
                <a:cs typeface="Gandom" panose="020B0603030804020204" pitchFamily="34" charset="-78"/>
              </a:rPr>
              <a:t>۲.۲. تشکیل گروه‌های اطلاعاتی</a:t>
            </a:r>
            <a:endParaRPr lang="en-US" b="1" u="sng">
              <a:solidFill>
                <a:srgbClr val="434343"/>
              </a:solidFill>
              <a:effectLst/>
              <a:latin typeface="Gandom" panose="020B0603030804020204" pitchFamily="34" charset="-78"/>
              <a:cs typeface="Gandom" panose="020B0603030804020204" pitchFamily="34" charset="-78"/>
            </a:endParaRPr>
          </a:p>
          <a:p>
            <a:pPr marL="342900" marR="0" lvl="0" indent="-34290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مسجد باید گروه‌های تخصصی برای جمع‌آوری اطلاعات تشکیل دهد.</a:t>
            </a:r>
            <a:endParaRPr lang="en-US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342900" marR="0" lvl="0" indent="-34290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این گروه‌ها باید بتوانند تصویر روشنی از محله ارائه کنند:</a:t>
            </a:r>
            <a:endParaRPr lang="en-US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fa-IR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تعداد پزشکان، کارگران، مهندسین و معلمان</a:t>
            </a:r>
            <a:endParaRPr lang="en-US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fa-IR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تعداد مبلغین، هیئت‌ها و جلسات خانگی</a:t>
            </a:r>
            <a:endParaRPr lang="en-US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r" rtl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○"/>
            </a:pPr>
            <a:r>
              <a:rPr lang="fa-IR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شناسایی شبهات و مسائل فرهنگی و اجتماعی مردم</a:t>
            </a:r>
            <a:endParaRPr lang="en-US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461125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1CFDBA3-7725-4B79-57AE-1C79CFE73C32}"/>
              </a:ext>
            </a:extLst>
          </p:cNvPr>
          <p:cNvSpPr/>
          <p:nvPr/>
        </p:nvSpPr>
        <p:spPr>
          <a:xfrm>
            <a:off x="11096786" y="-2"/>
            <a:ext cx="1095214" cy="6858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6D9A239-EF40-3257-F497-74A43C900AD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787" t="16228" r="17040" b="14001"/>
          <a:stretch/>
        </p:blipFill>
        <p:spPr>
          <a:xfrm>
            <a:off x="11177670" y="3428999"/>
            <a:ext cx="933444" cy="9415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9738DD-2866-A451-4A47-77E897A7E24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4226" y="2770150"/>
            <a:ext cx="660333" cy="658849"/>
          </a:xfrm>
          <a:prstGeom prst="rect">
            <a:avLst/>
          </a:prstGeom>
        </p:spPr>
      </p:pic>
      <p:sp>
        <p:nvSpPr>
          <p:cNvPr id="12" name="Rectangle: Diagonal Corners Rounded 11">
            <a:extLst>
              <a:ext uri="{FF2B5EF4-FFF2-40B4-BE49-F238E27FC236}">
                <a16:creationId xmlns:a16="http://schemas.microsoft.com/office/drawing/2014/main" id="{7F305B65-5215-9531-22DC-219D28B6F519}"/>
              </a:ext>
            </a:extLst>
          </p:cNvPr>
          <p:cNvSpPr/>
          <p:nvPr/>
        </p:nvSpPr>
        <p:spPr>
          <a:xfrm>
            <a:off x="528566" y="480154"/>
            <a:ext cx="10035152" cy="5897694"/>
          </a:xfrm>
          <a:prstGeom prst="round2DiagRect">
            <a:avLst>
              <a:gd name="adj1" fmla="val 10097"/>
              <a:gd name="adj2" fmla="val 0"/>
            </a:avLst>
          </a:prstGeom>
          <a:solidFill>
            <a:schemeClr val="bg1"/>
          </a:solidFill>
          <a:ln w="31750">
            <a:solidFill>
              <a:schemeClr val="accent3">
                <a:lumMod val="75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8133D61-4F7E-A08E-68F4-4B2D5FB12B29}"/>
              </a:ext>
            </a:extLst>
          </p:cNvPr>
          <p:cNvSpPr txBox="1"/>
          <p:nvPr/>
        </p:nvSpPr>
        <p:spPr>
          <a:xfrm>
            <a:off x="1394847" y="1048860"/>
            <a:ext cx="8560736" cy="48833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algn="justLow" rtl="1">
              <a:spcBef>
                <a:spcPts val="1800"/>
              </a:spcBef>
              <a:spcAft>
                <a:spcPts val="400"/>
              </a:spcAft>
            </a:pPr>
            <a:r>
              <a:rPr lang="fa-IR" sz="2800">
                <a:solidFill>
                  <a:srgbClr val="0070C0"/>
                </a:solidFill>
                <a:effectLst/>
                <a:latin typeface="Lalezar" panose="00000500000000000000" pitchFamily="2" charset="-78"/>
                <a:cs typeface="Lalezar" panose="00000500000000000000" pitchFamily="2" charset="-78"/>
              </a:rPr>
              <a:t>۳. ظرفیت‌شناسی محلی</a:t>
            </a:r>
            <a:endParaRPr lang="en-US" sz="2800">
              <a:solidFill>
                <a:srgbClr val="0070C0"/>
              </a:solidFill>
              <a:effectLst/>
              <a:latin typeface="Lalezar" panose="00000500000000000000" pitchFamily="2" charset="-78"/>
              <a:cs typeface="Lalezar" panose="00000500000000000000" pitchFamily="2" charset="-78"/>
            </a:endParaRPr>
          </a:p>
          <a:p>
            <a:pPr marL="0" marR="0" algn="justLow" rtl="1">
              <a:spcBef>
                <a:spcPts val="1400"/>
              </a:spcBef>
              <a:spcAft>
                <a:spcPts val="400"/>
              </a:spcAft>
            </a:pPr>
            <a:r>
              <a:rPr lang="fa-IR" sz="2000" b="1" u="sng">
                <a:solidFill>
                  <a:srgbClr val="000000"/>
                </a:solidFill>
                <a:effectLst/>
                <a:latin typeface="Gandom" panose="020B0603030804020204" pitchFamily="34" charset="-78"/>
                <a:cs typeface="Gandom" panose="020B0603030804020204" pitchFamily="34" charset="-78"/>
              </a:rPr>
              <a:t>۳.۱. اهمیت شناسایی ظرفیت‌ها</a:t>
            </a:r>
            <a:endParaRPr lang="en-US" sz="2000" b="1" u="sng">
              <a:solidFill>
                <a:srgbClr val="434343"/>
              </a:solidFill>
              <a:effectLst/>
              <a:latin typeface="Gandom" panose="020B0603030804020204" pitchFamily="34" charset="-78"/>
              <a:cs typeface="Gandom" panose="020B0603030804020204" pitchFamily="34" charset="-78"/>
            </a:endParaRPr>
          </a:p>
          <a:p>
            <a:pPr marL="342900" marR="0" lvl="0" indent="-342900" algn="justLow" rtl="1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مسجد موفق، باید ظرفیت‌های مردمی و ویژگی‌های محله را به دقت شناسایی کند.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342900" marR="0" lvl="0" indent="-342900" algn="justLow" rt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نمونه‌ها: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justLow" rt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محله بازاری: برنامه‌ریزی برای بازاریان و کسبه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justLow" rt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روستا یا منطقه محروم: برنامه متفاوت با مناطق متوسط یا فرهنگی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justLow" rt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شهرک فرهنگی: غالباً معلمان مخاطب هستند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justLow" rtl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○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شهرک نظامیان: مخاطب غالب نظامیان هستند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0" marR="0" algn="justLow" rtl="1">
              <a:spcBef>
                <a:spcPts val="1400"/>
              </a:spcBef>
              <a:spcAft>
                <a:spcPts val="400"/>
              </a:spcAft>
            </a:pPr>
            <a:r>
              <a:rPr lang="fa-IR" sz="2000" b="1" u="sng">
                <a:solidFill>
                  <a:srgbClr val="000000"/>
                </a:solidFill>
                <a:effectLst/>
                <a:latin typeface="Gandom" panose="020B0603030804020204" pitchFamily="34" charset="-78"/>
                <a:cs typeface="Gandom" panose="020B0603030804020204" pitchFamily="34" charset="-78"/>
              </a:rPr>
              <a:t>۳.۲. تاثیر محیط و امام جماعت</a:t>
            </a:r>
            <a:endParaRPr lang="en-US" sz="2000" b="1" u="sng">
              <a:solidFill>
                <a:srgbClr val="434343"/>
              </a:solidFill>
              <a:effectLst/>
              <a:latin typeface="Gandom" panose="020B0603030804020204" pitchFamily="34" charset="-78"/>
              <a:cs typeface="Gandom" panose="020B0603030804020204" pitchFamily="34" charset="-78"/>
            </a:endParaRPr>
          </a:p>
          <a:p>
            <a:pPr marL="342900" marR="0" lvl="0" indent="-342900" algn="justLow" rtl="1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حتی یک امام جماعت موفق در یک محله ممکن است در محله دیگر به دلیل تفاوت شرایط نا موفق باشد.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342900" marR="0" lvl="0" indent="-342900" algn="justLow" rtl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●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انتخاب امام جماعت باید با شناخت ظرفیت‌ها و شرایط محیطی هماهنگ باشد.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310021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1CFDBA3-7725-4B79-57AE-1C79CFE73C32}"/>
              </a:ext>
            </a:extLst>
          </p:cNvPr>
          <p:cNvSpPr/>
          <p:nvPr/>
        </p:nvSpPr>
        <p:spPr>
          <a:xfrm>
            <a:off x="11096786" y="-2"/>
            <a:ext cx="1095214" cy="6858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6D9A239-EF40-3257-F497-74A43C900AD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787" t="16228" r="17040" b="14001"/>
          <a:stretch/>
        </p:blipFill>
        <p:spPr>
          <a:xfrm>
            <a:off x="11177670" y="3428999"/>
            <a:ext cx="933444" cy="9415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9738DD-2866-A451-4A47-77E897A7E24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4226" y="2770150"/>
            <a:ext cx="660333" cy="658849"/>
          </a:xfrm>
          <a:prstGeom prst="rect">
            <a:avLst/>
          </a:prstGeom>
        </p:spPr>
      </p:pic>
      <p:sp>
        <p:nvSpPr>
          <p:cNvPr id="12" name="Rectangle: Diagonal Corners Rounded 11">
            <a:extLst>
              <a:ext uri="{FF2B5EF4-FFF2-40B4-BE49-F238E27FC236}">
                <a16:creationId xmlns:a16="http://schemas.microsoft.com/office/drawing/2014/main" id="{7F305B65-5215-9531-22DC-219D28B6F519}"/>
              </a:ext>
            </a:extLst>
          </p:cNvPr>
          <p:cNvSpPr/>
          <p:nvPr/>
        </p:nvSpPr>
        <p:spPr>
          <a:xfrm>
            <a:off x="528566" y="480154"/>
            <a:ext cx="10035152" cy="5897694"/>
          </a:xfrm>
          <a:prstGeom prst="round2DiagRect">
            <a:avLst>
              <a:gd name="adj1" fmla="val 10097"/>
              <a:gd name="adj2" fmla="val 0"/>
            </a:avLst>
          </a:prstGeom>
          <a:solidFill>
            <a:schemeClr val="bg1"/>
          </a:solidFill>
          <a:ln w="31750">
            <a:solidFill>
              <a:schemeClr val="accent3">
                <a:lumMod val="75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8133D61-4F7E-A08E-68F4-4B2D5FB12B29}"/>
              </a:ext>
            </a:extLst>
          </p:cNvPr>
          <p:cNvSpPr txBox="1"/>
          <p:nvPr/>
        </p:nvSpPr>
        <p:spPr>
          <a:xfrm>
            <a:off x="1092457" y="1251888"/>
            <a:ext cx="8907369" cy="376615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algn="r" rtl="1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</a:pPr>
            <a:r>
              <a:rPr lang="fa-IR" sz="2800">
                <a:solidFill>
                  <a:srgbClr val="0070C0"/>
                </a:solidFill>
                <a:effectLst/>
                <a:latin typeface="Lalezar" panose="00000500000000000000" pitchFamily="2" charset="-78"/>
                <a:cs typeface="Lalezar" panose="00000500000000000000" pitchFamily="2" charset="-78"/>
              </a:rPr>
              <a:t>۴. هماهنگی و جبهه واحد</a:t>
            </a:r>
            <a:endParaRPr lang="en-US" sz="2800">
              <a:solidFill>
                <a:srgbClr val="0070C0"/>
              </a:solidFill>
              <a:effectLst/>
              <a:latin typeface="Lalezar" panose="00000500000000000000" pitchFamily="2" charset="-78"/>
              <a:cs typeface="Lalezar" panose="00000500000000000000" pitchFamily="2" charset="-78"/>
            </a:endParaRPr>
          </a:p>
          <a:p>
            <a:pPr marL="342900" marR="0" lvl="0" indent="-34290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24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مسجد باید هماهنگی بین نهادهای محلی و تشکل‌ها مانند:</a:t>
            </a:r>
            <a:endParaRPr lang="en-US" sz="24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fa-IR" sz="24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پایگاه بسیج</a:t>
            </a:r>
            <a:endParaRPr lang="en-US" sz="24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fa-IR" sz="24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کانون مساجد</a:t>
            </a:r>
            <a:endParaRPr lang="en-US" sz="24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fa-IR" sz="24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بخش فرهنگی</a:t>
            </a:r>
            <a:endParaRPr lang="en-US" sz="24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fa-IR" sz="24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سایر بخش‌های مسجد</a:t>
            </a:r>
            <a:br>
              <a:rPr lang="fa-IR" sz="24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</a:br>
            <a:r>
              <a:rPr lang="fa-IR" sz="24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 برقرار کند.</a:t>
            </a:r>
            <a:endParaRPr lang="en-US" sz="24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342900" marR="0" lvl="0" indent="-342900" algn="r" rtl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●"/>
            </a:pPr>
            <a:r>
              <a:rPr lang="fa-IR" sz="24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این هماهنگی باعث ایجاد جبهه واحد، هم‌افزایی و توان‌افزایی می‌شود.</a:t>
            </a:r>
            <a:endParaRPr lang="en-US" sz="24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899737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1CFDBA3-7725-4B79-57AE-1C79CFE73C32}"/>
              </a:ext>
            </a:extLst>
          </p:cNvPr>
          <p:cNvSpPr/>
          <p:nvPr/>
        </p:nvSpPr>
        <p:spPr>
          <a:xfrm>
            <a:off x="11096786" y="-2"/>
            <a:ext cx="1095214" cy="6858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6D9A239-EF40-3257-F497-74A43C900AD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787" t="16228" r="17040" b="14001"/>
          <a:stretch/>
        </p:blipFill>
        <p:spPr>
          <a:xfrm>
            <a:off x="11177670" y="3428999"/>
            <a:ext cx="933444" cy="9415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9738DD-2866-A451-4A47-77E897A7E24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4226" y="2770150"/>
            <a:ext cx="660333" cy="658849"/>
          </a:xfrm>
          <a:prstGeom prst="rect">
            <a:avLst/>
          </a:prstGeom>
        </p:spPr>
      </p:pic>
      <p:sp>
        <p:nvSpPr>
          <p:cNvPr id="12" name="Rectangle: Diagonal Corners Rounded 11">
            <a:extLst>
              <a:ext uri="{FF2B5EF4-FFF2-40B4-BE49-F238E27FC236}">
                <a16:creationId xmlns:a16="http://schemas.microsoft.com/office/drawing/2014/main" id="{7F305B65-5215-9531-22DC-219D28B6F519}"/>
              </a:ext>
            </a:extLst>
          </p:cNvPr>
          <p:cNvSpPr/>
          <p:nvPr/>
        </p:nvSpPr>
        <p:spPr>
          <a:xfrm>
            <a:off x="528566" y="480154"/>
            <a:ext cx="10035152" cy="5897694"/>
          </a:xfrm>
          <a:prstGeom prst="round2DiagRect">
            <a:avLst>
              <a:gd name="adj1" fmla="val 10097"/>
              <a:gd name="adj2" fmla="val 0"/>
            </a:avLst>
          </a:prstGeom>
          <a:solidFill>
            <a:schemeClr val="bg1"/>
          </a:solidFill>
          <a:ln w="31750">
            <a:solidFill>
              <a:schemeClr val="accent3">
                <a:lumMod val="75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8133D61-4F7E-A08E-68F4-4B2D5FB12B29}"/>
              </a:ext>
            </a:extLst>
          </p:cNvPr>
          <p:cNvSpPr txBox="1"/>
          <p:nvPr/>
        </p:nvSpPr>
        <p:spPr>
          <a:xfrm>
            <a:off x="1475481" y="878044"/>
            <a:ext cx="8141321" cy="510190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algn="justLow" rtl="1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</a:pPr>
            <a:r>
              <a:rPr lang="fa-IR" sz="2800">
                <a:solidFill>
                  <a:srgbClr val="0070C0"/>
                </a:solidFill>
                <a:effectLst/>
                <a:latin typeface="Lalezar" panose="00000500000000000000" pitchFamily="2" charset="-78"/>
                <a:cs typeface="Lalezar" panose="00000500000000000000" pitchFamily="2" charset="-78"/>
              </a:rPr>
              <a:t>۵. ارتباط مستقیم با مردم</a:t>
            </a:r>
            <a:endParaRPr lang="en-US" sz="2800">
              <a:solidFill>
                <a:srgbClr val="0070C0"/>
              </a:solidFill>
              <a:effectLst/>
              <a:latin typeface="Lalezar" panose="00000500000000000000" pitchFamily="2" charset="-78"/>
              <a:cs typeface="Lalezar" panose="00000500000000000000" pitchFamily="2" charset="-78"/>
            </a:endParaRPr>
          </a:p>
          <a:p>
            <a:pPr marL="0" marR="0" algn="justLow" rtl="1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</a:pPr>
            <a:r>
              <a:rPr lang="fa-IR" sz="2000" b="1" u="sng">
                <a:solidFill>
                  <a:srgbClr val="000000"/>
                </a:solidFill>
                <a:effectLst/>
                <a:latin typeface="Arial" panose="020B0604020202020204" pitchFamily="34" charset="0"/>
                <a:cs typeface="Gandom" panose="020B0603030804020204" pitchFamily="34" charset="-78"/>
              </a:rPr>
              <a:t>۵.۱. اهمیت ارتباط چهره به چهره</a:t>
            </a:r>
            <a:endParaRPr lang="en-US" sz="2000" b="1" u="sng">
              <a:solidFill>
                <a:srgbClr val="434343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justLow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2000" u="none" strike="noStrike">
                <a:effectLst/>
                <a:latin typeface="Arial" panose="020B0604020202020204" pitchFamily="34" charset="0"/>
                <a:ea typeface="Arial" panose="020B0604020202020204" pitchFamily="34" charset="0"/>
                <a:cs typeface="Gandom" panose="020B0603030804020204" pitchFamily="34" charset="-78"/>
              </a:rPr>
              <a:t>مسجد باید به همسایه‌ها و محیط پیرامونی توجه کند.</a:t>
            </a:r>
            <a:endParaRPr lang="en-US" sz="2000" u="none" strike="noStrike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 algn="justLow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2000" u="none" strike="noStrike">
                <a:effectLst/>
                <a:latin typeface="Arial" panose="020B0604020202020204" pitchFamily="34" charset="0"/>
                <a:ea typeface="Arial" panose="020B0604020202020204" pitchFamily="34" charset="0"/>
                <a:cs typeface="Gandom" panose="020B0603030804020204" pitchFamily="34" charset="-78"/>
              </a:rPr>
              <a:t>تشکیل گروه‌هایی که به صورت پلاک به پلاک، کد پستی به کد پستی و حتی نفر به نفر با مردم ارتباط برقرار کنند:</a:t>
            </a:r>
            <a:endParaRPr lang="en-US" sz="2000" u="none" strike="noStrike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742950" marR="0" lvl="1" indent="-285750" algn="justLow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fa-IR" sz="2000" u="none" strike="noStrike">
                <a:effectLst/>
                <a:latin typeface="Arial" panose="020B0604020202020204" pitchFamily="34" charset="0"/>
                <a:ea typeface="Arial" panose="020B0604020202020204" pitchFamily="34" charset="0"/>
                <a:cs typeface="Gandom" panose="020B0603030804020204" pitchFamily="34" charset="-78"/>
              </a:rPr>
              <a:t>پرسش از چرایی حضور یا عدم حضور در مسجد</a:t>
            </a:r>
            <a:endParaRPr lang="en-US" sz="2000" u="none" strike="noStrike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742950" marR="0" lvl="1" indent="-285750" algn="justLow" rtl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○"/>
            </a:pPr>
            <a:r>
              <a:rPr lang="fa-IR" sz="2000" u="none" strike="noStrike">
                <a:effectLst/>
                <a:latin typeface="Arial" panose="020B0604020202020204" pitchFamily="34" charset="0"/>
                <a:ea typeface="Arial" panose="020B0604020202020204" pitchFamily="34" charset="0"/>
                <a:cs typeface="Gandom" panose="020B0603030804020204" pitchFamily="34" charset="-78"/>
              </a:rPr>
              <a:t>شنیدن انتظارات مردم از مسجد</a:t>
            </a:r>
            <a:endParaRPr lang="en-US" sz="2000" u="none" strike="noStrike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algn="justLow" rtl="1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</a:pPr>
            <a:r>
              <a:rPr lang="fa-IR" sz="2000" b="1" u="sng">
                <a:solidFill>
                  <a:srgbClr val="000000"/>
                </a:solidFill>
                <a:effectLst/>
                <a:latin typeface="Arial" panose="020B0604020202020204" pitchFamily="34" charset="0"/>
                <a:cs typeface="Gandom" panose="020B0603030804020204" pitchFamily="34" charset="-78"/>
              </a:rPr>
              <a:t>۵.۲. اثرگذاری ارتباط مستقیم</a:t>
            </a:r>
            <a:endParaRPr lang="en-US" sz="2000" b="1" u="sng">
              <a:solidFill>
                <a:srgbClr val="434343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justLow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2000" u="none" strike="noStrike">
                <a:effectLst/>
                <a:latin typeface="Arial" panose="020B0604020202020204" pitchFamily="34" charset="0"/>
                <a:ea typeface="Arial" panose="020B0604020202020204" pitchFamily="34" charset="0"/>
                <a:cs typeface="Gandom" panose="020B0603030804020204" pitchFamily="34" charset="-78"/>
              </a:rPr>
              <a:t>این ارتباط باعث ارتقای کمی و کیفی نمازگزاران می‌شود.</a:t>
            </a:r>
            <a:endParaRPr lang="en-US" sz="2000" u="none" strike="noStrike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 algn="justLow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2000" u="none" strike="noStrike">
                <a:effectLst/>
                <a:latin typeface="Arial" panose="020B0604020202020204" pitchFamily="34" charset="0"/>
                <a:ea typeface="Arial" panose="020B0604020202020204" pitchFamily="34" charset="0"/>
                <a:cs typeface="Gandom" panose="020B0603030804020204" pitchFamily="34" charset="-78"/>
              </a:rPr>
              <a:t>مسجد به بستر تحول فکری، معنوی، رفتاری و اجتماعی محله تبدیل می‌شود.</a:t>
            </a:r>
            <a:endParaRPr lang="en-US" sz="2000" u="none" strike="noStrike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 algn="justLow" rtl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●"/>
            </a:pPr>
            <a:r>
              <a:rPr lang="fa-IR" sz="2000" u="none" strike="noStrike">
                <a:effectLst/>
                <a:latin typeface="Arial" panose="020B0604020202020204" pitchFamily="34" charset="0"/>
                <a:ea typeface="Arial" panose="020B0604020202020204" pitchFamily="34" charset="0"/>
                <a:cs typeface="Gandom" panose="020B0603030804020204" pitchFamily="34" charset="-78"/>
              </a:rPr>
              <a:t>مردم با حضور در مسجد، در مقام افاده و خدمت‌رسانی قرار می‌گیرند.</a:t>
            </a:r>
            <a:endParaRPr lang="en-US" sz="2000" u="none" strike="noStrike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80891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1CFDBA3-7725-4B79-57AE-1C79CFE73C32}"/>
              </a:ext>
            </a:extLst>
          </p:cNvPr>
          <p:cNvSpPr/>
          <p:nvPr/>
        </p:nvSpPr>
        <p:spPr>
          <a:xfrm>
            <a:off x="11096786" y="-2"/>
            <a:ext cx="1095214" cy="6858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6D9A239-EF40-3257-F497-74A43C900AD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787" t="16228" r="17040" b="14001"/>
          <a:stretch/>
        </p:blipFill>
        <p:spPr>
          <a:xfrm>
            <a:off x="11177670" y="3428999"/>
            <a:ext cx="933444" cy="9415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9738DD-2866-A451-4A47-77E897A7E24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4226" y="2770150"/>
            <a:ext cx="660333" cy="658849"/>
          </a:xfrm>
          <a:prstGeom prst="rect">
            <a:avLst/>
          </a:prstGeom>
        </p:spPr>
      </p:pic>
      <p:sp>
        <p:nvSpPr>
          <p:cNvPr id="12" name="Rectangle: Diagonal Corners Rounded 11">
            <a:extLst>
              <a:ext uri="{FF2B5EF4-FFF2-40B4-BE49-F238E27FC236}">
                <a16:creationId xmlns:a16="http://schemas.microsoft.com/office/drawing/2014/main" id="{7F305B65-5215-9531-22DC-219D28B6F519}"/>
              </a:ext>
            </a:extLst>
          </p:cNvPr>
          <p:cNvSpPr/>
          <p:nvPr/>
        </p:nvSpPr>
        <p:spPr>
          <a:xfrm>
            <a:off x="528566" y="480154"/>
            <a:ext cx="10035152" cy="5897694"/>
          </a:xfrm>
          <a:prstGeom prst="round2DiagRect">
            <a:avLst>
              <a:gd name="adj1" fmla="val 10097"/>
              <a:gd name="adj2" fmla="val 0"/>
            </a:avLst>
          </a:prstGeom>
          <a:solidFill>
            <a:schemeClr val="bg1"/>
          </a:solidFill>
          <a:ln w="31750">
            <a:solidFill>
              <a:schemeClr val="accent3">
                <a:lumMod val="75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8133D61-4F7E-A08E-68F4-4B2D5FB12B29}"/>
              </a:ext>
            </a:extLst>
          </p:cNvPr>
          <p:cNvSpPr txBox="1"/>
          <p:nvPr/>
        </p:nvSpPr>
        <p:spPr>
          <a:xfrm>
            <a:off x="1723955" y="1864468"/>
            <a:ext cx="7648877" cy="312906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algn="justLow" rtl="1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</a:pPr>
            <a:r>
              <a:rPr lang="fa-IR" sz="2800">
                <a:solidFill>
                  <a:srgbClr val="0070C0"/>
                </a:solidFill>
                <a:effectLst/>
                <a:latin typeface="Lalezar" panose="00000500000000000000" pitchFamily="2" charset="-78"/>
                <a:cs typeface="Lalezar" panose="00000500000000000000" pitchFamily="2" charset="-78"/>
              </a:rPr>
              <a:t>۶. مسجد به عنوان قلب و قرارگاه محله</a:t>
            </a:r>
            <a:endParaRPr lang="en-US" sz="2800">
              <a:solidFill>
                <a:srgbClr val="0070C0"/>
              </a:solidFill>
              <a:effectLst/>
              <a:latin typeface="Lalezar" panose="00000500000000000000" pitchFamily="2" charset="-78"/>
              <a:cs typeface="Lalezar" panose="00000500000000000000" pitchFamily="2" charset="-78"/>
            </a:endParaRPr>
          </a:p>
          <a:p>
            <a:pPr marL="342900" marR="0" lvl="0" indent="-342900" algn="justLow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22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مسجد موفق:</a:t>
            </a:r>
            <a:endParaRPr lang="en-US" sz="22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justLow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fa-IR" sz="22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مدیریت در مسجد و مدیریت از مسجد را همزمان اجرا می‌کند.</a:t>
            </a:r>
            <a:endParaRPr lang="en-US" sz="22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justLow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fa-IR" sz="22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اعتقاد دارد مسجد قلب تپنده محله و قرارگاه محله است.</a:t>
            </a:r>
            <a:endParaRPr lang="en-US" sz="22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justLow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fa-IR" sz="22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نقش جریان‌ساز در حل امورات محله و مردم را ایفا می‌کند.</a:t>
            </a:r>
            <a:endParaRPr lang="en-US" sz="22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342900" marR="0" lvl="0" indent="-342900" algn="justLow" rtl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●"/>
            </a:pPr>
            <a:r>
              <a:rPr lang="fa-IR" sz="22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مسجد باید بستر تحول اجتماعی و مشارکت فعال مردم باشد تا تمامی مسائل محله، به صورت مؤثر و محلی، مدیریت شود.</a:t>
            </a:r>
            <a:endParaRPr lang="en-US" sz="22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397810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1CFDBA3-7725-4B79-57AE-1C79CFE73C32}"/>
              </a:ext>
            </a:extLst>
          </p:cNvPr>
          <p:cNvSpPr/>
          <p:nvPr/>
        </p:nvSpPr>
        <p:spPr>
          <a:xfrm>
            <a:off x="11096786" y="-2"/>
            <a:ext cx="1095214" cy="6858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6D9A239-EF40-3257-F497-74A43C900AD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787" t="16228" r="17040" b="14001"/>
          <a:stretch/>
        </p:blipFill>
        <p:spPr>
          <a:xfrm>
            <a:off x="11177670" y="3428999"/>
            <a:ext cx="933444" cy="9415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9738DD-2866-A451-4A47-77E897A7E24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4226" y="2770150"/>
            <a:ext cx="660333" cy="658849"/>
          </a:xfrm>
          <a:prstGeom prst="rect">
            <a:avLst/>
          </a:prstGeom>
        </p:spPr>
      </p:pic>
      <p:sp>
        <p:nvSpPr>
          <p:cNvPr id="12" name="Rectangle: Diagonal Corners Rounded 11">
            <a:extLst>
              <a:ext uri="{FF2B5EF4-FFF2-40B4-BE49-F238E27FC236}">
                <a16:creationId xmlns:a16="http://schemas.microsoft.com/office/drawing/2014/main" id="{7F305B65-5215-9531-22DC-219D28B6F519}"/>
              </a:ext>
            </a:extLst>
          </p:cNvPr>
          <p:cNvSpPr/>
          <p:nvPr/>
        </p:nvSpPr>
        <p:spPr>
          <a:xfrm>
            <a:off x="528566" y="480154"/>
            <a:ext cx="10035152" cy="5897694"/>
          </a:xfrm>
          <a:prstGeom prst="round2DiagRect">
            <a:avLst>
              <a:gd name="adj1" fmla="val 10097"/>
              <a:gd name="adj2" fmla="val 0"/>
            </a:avLst>
          </a:prstGeom>
          <a:solidFill>
            <a:schemeClr val="bg1"/>
          </a:solidFill>
          <a:ln w="31750">
            <a:solidFill>
              <a:schemeClr val="accent3">
                <a:lumMod val="75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8133D61-4F7E-A08E-68F4-4B2D5FB12B29}"/>
              </a:ext>
            </a:extLst>
          </p:cNvPr>
          <p:cNvSpPr txBox="1"/>
          <p:nvPr/>
        </p:nvSpPr>
        <p:spPr>
          <a:xfrm>
            <a:off x="995576" y="736467"/>
            <a:ext cx="9101131" cy="53850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algn="justLow" rtl="1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</a:pPr>
            <a:r>
              <a:rPr lang="fa-IR" sz="2400">
                <a:solidFill>
                  <a:srgbClr val="0070C0"/>
                </a:solidFill>
                <a:effectLst/>
                <a:latin typeface="Lalezar" panose="00000500000000000000" pitchFamily="2" charset="-78"/>
                <a:cs typeface="Lalezar" panose="00000500000000000000" pitchFamily="2" charset="-78"/>
              </a:rPr>
              <a:t>۱. ضرورت مسجد حرکت‌آفرین</a:t>
            </a:r>
            <a:endParaRPr lang="en-US" sz="2400">
              <a:solidFill>
                <a:srgbClr val="0070C0"/>
              </a:solidFill>
              <a:effectLst/>
              <a:latin typeface="Lalezar" panose="00000500000000000000" pitchFamily="2" charset="-78"/>
              <a:cs typeface="Lalezar" panose="00000500000000000000" pitchFamily="2" charset="-78"/>
            </a:endParaRPr>
          </a:p>
          <a:p>
            <a:pPr marL="0" marR="0" algn="justLow" rtl="1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</a:pPr>
            <a:r>
              <a:rPr lang="fa-IR" sz="2000" b="1" u="sng">
                <a:solidFill>
                  <a:srgbClr val="000000"/>
                </a:solidFill>
                <a:effectLst/>
                <a:latin typeface="Gandom" panose="020B0603030804020204" pitchFamily="34" charset="-78"/>
                <a:cs typeface="Gandom" panose="020B0603030804020204" pitchFamily="34" charset="-78"/>
              </a:rPr>
              <a:t>۱.۱. تهدید دشمن</a:t>
            </a:r>
            <a:endParaRPr lang="en-US" sz="2000" b="1" u="sng">
              <a:solidFill>
                <a:srgbClr val="434343"/>
              </a:solidFill>
              <a:effectLst/>
              <a:latin typeface="Gandom" panose="020B0603030804020204" pitchFamily="34" charset="-78"/>
              <a:cs typeface="Gandom" panose="020B0603030804020204" pitchFamily="34" charset="-78"/>
            </a:endParaRPr>
          </a:p>
          <a:p>
            <a:pPr marL="342900" marR="0" lvl="0" indent="-342900" algn="justLow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به تعبیر حضرت آقا، دشمن اصلی تلاش دارد که نسل نوجوان و جوان ما را از میدان اسلام، دین و انقلاب خارج کند.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342900" marR="0" lvl="0" indent="-342900" algn="justLow" rtl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●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حفظ نسل امروز در صحنه انقلاب، سبب می‌شود که ولی جامعه در حکمرانی و اداره جامعه دینی تقویت شود.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0" marR="0" algn="justLow" rtl="1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</a:pPr>
            <a:r>
              <a:rPr lang="fa-IR" sz="2000" b="1" u="sng">
                <a:solidFill>
                  <a:srgbClr val="000000"/>
                </a:solidFill>
                <a:effectLst/>
                <a:latin typeface="Gandom" panose="020B0603030804020204" pitchFamily="34" charset="-78"/>
                <a:cs typeface="Gandom" panose="020B0603030804020204" pitchFamily="34" charset="-78"/>
              </a:rPr>
              <a:t>۱.۲. عملکرد واقعی نسل امروز</a:t>
            </a:r>
            <a:endParaRPr lang="en-US" sz="2000" b="1" u="sng">
              <a:solidFill>
                <a:srgbClr val="434343"/>
              </a:solidFill>
              <a:effectLst/>
              <a:latin typeface="Gandom" panose="020B0603030804020204" pitchFamily="34" charset="-78"/>
              <a:cs typeface="Gandom" panose="020B0603030804020204" pitchFamily="34" charset="-78"/>
            </a:endParaRPr>
          </a:p>
          <a:p>
            <a:pPr marL="342900" marR="0" lvl="0" indent="-342900" algn="justLow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برخلاف باور برخی مسئولین، دهه‌های هشتادی و نودی دین‌زدایی نکرده‌اند: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justLow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اعتکاف‌ها هر سال پررنگ‌تر از سال‌های گذشته برگزار می‌شود.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justLow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راهپیمایی اربعین هر سال پرشورتر از سال قبل برگزار می‌شود.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justLow" rtl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○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نسل نوجوان و جوان نسبت به اسرائیل و استکبار بغض و اعتراض دارند و در صحنه مبارزه حضور فعال دارند.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</p:txBody>
      </p:sp>
      <p:sp>
        <p:nvSpPr>
          <p:cNvPr id="2" name="Arrow: Pentagon 1">
            <a:extLst>
              <a:ext uri="{FF2B5EF4-FFF2-40B4-BE49-F238E27FC236}">
                <a16:creationId xmlns:a16="http://schemas.microsoft.com/office/drawing/2014/main" id="{BC9A0683-12BF-790F-1725-68E01ECE9FBE}"/>
              </a:ext>
            </a:extLst>
          </p:cNvPr>
          <p:cNvSpPr/>
          <p:nvPr/>
        </p:nvSpPr>
        <p:spPr>
          <a:xfrm rot="10800000">
            <a:off x="10631996" y="421736"/>
            <a:ext cx="674176" cy="387458"/>
          </a:xfrm>
          <a:prstGeom prst="homePlate">
            <a:avLst>
              <a:gd name="adj" fmla="val 34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6AEDD7-5120-92E1-DB7C-D0E2EF60990E}"/>
              </a:ext>
            </a:extLst>
          </p:cNvPr>
          <p:cNvSpPr txBox="1"/>
          <p:nvPr/>
        </p:nvSpPr>
        <p:spPr>
          <a:xfrm>
            <a:off x="10419879" y="421735"/>
            <a:ext cx="1609883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400" b="0" i="0" u="none" strike="noStrike" kern="1200" cap="none" spc="0" normalizeH="0" baseline="0" noProof="0">
                <a:ln>
                  <a:noFill/>
                </a:ln>
                <a:solidFill>
                  <a:srgbClr val="0A1F44"/>
                </a:solidFill>
                <a:effectLst/>
                <a:uLnTx/>
                <a:uFillTx/>
                <a:latin typeface="Aptos" panose="02110004020202020204"/>
                <a:ea typeface="+mn-ea"/>
                <a:cs typeface="B Koodak" panose="00000700000000000000" pitchFamily="2" charset="-78"/>
              </a:rPr>
              <a:t>جلسه ششم</a:t>
            </a:r>
          </a:p>
        </p:txBody>
      </p:sp>
    </p:spTree>
    <p:extLst>
      <p:ext uri="{BB962C8B-B14F-4D97-AF65-F5344CB8AC3E}">
        <p14:creationId xmlns:p14="http://schemas.microsoft.com/office/powerpoint/2010/main" val="10647369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1CFDBA3-7725-4B79-57AE-1C79CFE73C32}"/>
              </a:ext>
            </a:extLst>
          </p:cNvPr>
          <p:cNvSpPr/>
          <p:nvPr/>
        </p:nvSpPr>
        <p:spPr>
          <a:xfrm>
            <a:off x="11096786" y="-2"/>
            <a:ext cx="1095214" cy="6858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6D9A239-EF40-3257-F497-74A43C900AD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787" t="16228" r="17040" b="14001"/>
          <a:stretch/>
        </p:blipFill>
        <p:spPr>
          <a:xfrm>
            <a:off x="11177670" y="3428999"/>
            <a:ext cx="933444" cy="9415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9738DD-2866-A451-4A47-77E897A7E24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4226" y="2770150"/>
            <a:ext cx="660333" cy="658849"/>
          </a:xfrm>
          <a:prstGeom prst="rect">
            <a:avLst/>
          </a:prstGeom>
        </p:spPr>
      </p:pic>
      <p:sp>
        <p:nvSpPr>
          <p:cNvPr id="12" name="Rectangle: Diagonal Corners Rounded 11">
            <a:extLst>
              <a:ext uri="{FF2B5EF4-FFF2-40B4-BE49-F238E27FC236}">
                <a16:creationId xmlns:a16="http://schemas.microsoft.com/office/drawing/2014/main" id="{7F305B65-5215-9531-22DC-219D28B6F519}"/>
              </a:ext>
            </a:extLst>
          </p:cNvPr>
          <p:cNvSpPr/>
          <p:nvPr/>
        </p:nvSpPr>
        <p:spPr>
          <a:xfrm>
            <a:off x="528566" y="480154"/>
            <a:ext cx="10035152" cy="5897694"/>
          </a:xfrm>
          <a:prstGeom prst="round2DiagRect">
            <a:avLst>
              <a:gd name="adj1" fmla="val 10097"/>
              <a:gd name="adj2" fmla="val 0"/>
            </a:avLst>
          </a:prstGeom>
          <a:solidFill>
            <a:schemeClr val="bg1"/>
          </a:solidFill>
          <a:ln w="31750">
            <a:solidFill>
              <a:schemeClr val="accent3">
                <a:lumMod val="75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8133D61-4F7E-A08E-68F4-4B2D5FB12B29}"/>
              </a:ext>
            </a:extLst>
          </p:cNvPr>
          <p:cNvSpPr txBox="1"/>
          <p:nvPr/>
        </p:nvSpPr>
        <p:spPr>
          <a:xfrm>
            <a:off x="1178588" y="2218411"/>
            <a:ext cx="8735108" cy="242117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algn="justLow" rtl="1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</a:pPr>
            <a:r>
              <a:rPr lang="fa-IR" sz="2400" b="1" u="sng">
                <a:solidFill>
                  <a:srgbClr val="000000"/>
                </a:solidFill>
                <a:effectLst/>
                <a:latin typeface="Arial" panose="020B0604020202020204" pitchFamily="34" charset="0"/>
                <a:cs typeface="Gandom" panose="020B0603030804020204" pitchFamily="34" charset="-78"/>
              </a:rPr>
              <a:t>۱.۳. لزوم بازنگری در برنامه‌ریزی</a:t>
            </a:r>
            <a:endParaRPr lang="en-US" sz="2400" b="1" u="sng">
              <a:solidFill>
                <a:srgbClr val="434343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justLow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2400" u="none" strike="noStrike">
                <a:effectLst/>
                <a:latin typeface="Arial" panose="020B0604020202020204" pitchFamily="34" charset="0"/>
                <a:ea typeface="Arial" panose="020B0604020202020204" pitchFamily="34" charset="0"/>
                <a:cs typeface="Gandom" panose="020B0603030804020204" pitchFamily="34" charset="-78"/>
              </a:rPr>
              <a:t>لازم است تدابیر متولیان مساجد بازنگری شود تا هیئات مذهبی، محافل قرآنی و جلسات بانوان به مساجد بازگردند.</a:t>
            </a:r>
            <a:endParaRPr lang="en-US" sz="2400" u="none" strike="noStrike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 algn="justLow" rtl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●"/>
            </a:pPr>
            <a:r>
              <a:rPr lang="fa-IR" sz="2400" u="none" strike="noStrike">
                <a:effectLst/>
                <a:latin typeface="Arial" panose="020B0604020202020204" pitchFamily="34" charset="0"/>
                <a:ea typeface="Arial" panose="020B0604020202020204" pitchFamily="34" charset="0"/>
                <a:cs typeface="Gandom" panose="020B0603030804020204" pitchFamily="34" charset="-78"/>
              </a:rPr>
              <a:t>مسئله مهم: مراکز قرآنی، روضه‌های خانگی، فعالیت‌های اجتماعی و فرهنگی بانوان که خارج از مساجد هستند، باید به مسجد متصل شوند.</a:t>
            </a:r>
            <a:endParaRPr lang="en-US" sz="2400" u="none" strike="noStrike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9938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1CFDBA3-7725-4B79-57AE-1C79CFE73C32}"/>
              </a:ext>
            </a:extLst>
          </p:cNvPr>
          <p:cNvSpPr/>
          <p:nvPr/>
        </p:nvSpPr>
        <p:spPr>
          <a:xfrm>
            <a:off x="11096786" y="-2"/>
            <a:ext cx="1095214" cy="6858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6D9A239-EF40-3257-F497-74A43C900AD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787" t="16228" r="17040" b="14001"/>
          <a:stretch/>
        </p:blipFill>
        <p:spPr>
          <a:xfrm>
            <a:off x="11177670" y="3428999"/>
            <a:ext cx="933444" cy="9415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9738DD-2866-A451-4A47-77E897A7E24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4226" y="2770150"/>
            <a:ext cx="660333" cy="658849"/>
          </a:xfrm>
          <a:prstGeom prst="rect">
            <a:avLst/>
          </a:prstGeom>
        </p:spPr>
      </p:pic>
      <p:sp>
        <p:nvSpPr>
          <p:cNvPr id="12" name="Rectangle: Diagonal Corners Rounded 11">
            <a:extLst>
              <a:ext uri="{FF2B5EF4-FFF2-40B4-BE49-F238E27FC236}">
                <a16:creationId xmlns:a16="http://schemas.microsoft.com/office/drawing/2014/main" id="{7F305B65-5215-9531-22DC-219D28B6F519}"/>
              </a:ext>
            </a:extLst>
          </p:cNvPr>
          <p:cNvSpPr/>
          <p:nvPr/>
        </p:nvSpPr>
        <p:spPr>
          <a:xfrm>
            <a:off x="528566" y="480154"/>
            <a:ext cx="10035152" cy="5897694"/>
          </a:xfrm>
          <a:prstGeom prst="round2DiagRect">
            <a:avLst>
              <a:gd name="adj1" fmla="val 10097"/>
              <a:gd name="adj2" fmla="val 0"/>
            </a:avLst>
          </a:prstGeom>
          <a:solidFill>
            <a:schemeClr val="bg1"/>
          </a:solidFill>
          <a:ln w="31750">
            <a:solidFill>
              <a:schemeClr val="accent3">
                <a:lumMod val="75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8133D61-4F7E-A08E-68F4-4B2D5FB12B29}"/>
              </a:ext>
            </a:extLst>
          </p:cNvPr>
          <p:cNvSpPr txBox="1"/>
          <p:nvPr/>
        </p:nvSpPr>
        <p:spPr>
          <a:xfrm>
            <a:off x="743919" y="679528"/>
            <a:ext cx="9277548" cy="54989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algn="r" rtl="1">
              <a:spcBef>
                <a:spcPts val="1800"/>
              </a:spcBef>
              <a:spcAft>
                <a:spcPts val="400"/>
              </a:spcAft>
            </a:pPr>
            <a:r>
              <a:rPr lang="fa-IR" sz="2800">
                <a:solidFill>
                  <a:srgbClr val="0070C0"/>
                </a:solidFill>
                <a:effectLst/>
                <a:latin typeface="Lalezar" panose="00000500000000000000" pitchFamily="2" charset="-78"/>
                <a:cs typeface="Lalezar" panose="00000500000000000000" pitchFamily="2" charset="-78"/>
              </a:rPr>
              <a:t>۲. ظرفیت و امکانات مساجد</a:t>
            </a:r>
            <a:endParaRPr lang="en-US" sz="2800">
              <a:solidFill>
                <a:srgbClr val="0070C0"/>
              </a:solidFill>
              <a:effectLst/>
              <a:latin typeface="Lalezar" panose="00000500000000000000" pitchFamily="2" charset="-78"/>
              <a:cs typeface="Lalezar" panose="00000500000000000000" pitchFamily="2" charset="-78"/>
            </a:endParaRPr>
          </a:p>
          <a:p>
            <a:pPr marL="0" marR="0" algn="r" rtl="1">
              <a:spcBef>
                <a:spcPts val="1400"/>
              </a:spcBef>
              <a:spcAft>
                <a:spcPts val="400"/>
              </a:spcAft>
            </a:pPr>
            <a:r>
              <a:rPr lang="fa-IR" sz="2000" b="1" u="sng">
                <a:solidFill>
                  <a:srgbClr val="000000"/>
                </a:solidFill>
                <a:effectLst/>
                <a:latin typeface="Gandom" panose="020B0603030804020204" pitchFamily="34" charset="-78"/>
                <a:cs typeface="Gandom" panose="020B0603030804020204" pitchFamily="34" charset="-78"/>
              </a:rPr>
              <a:t>۲.۱. فضا و امکانات</a:t>
            </a:r>
            <a:endParaRPr lang="en-US" sz="2000" b="1" u="sng">
              <a:solidFill>
                <a:srgbClr val="434343"/>
              </a:solidFill>
              <a:effectLst/>
              <a:latin typeface="Gandom" panose="020B0603030804020204" pitchFamily="34" charset="-78"/>
              <a:cs typeface="Gandom" panose="020B0603030804020204" pitchFamily="34" charset="-78"/>
            </a:endParaRPr>
          </a:p>
          <a:p>
            <a:pPr marL="342900" marR="0" lvl="0" indent="-342900" algn="r" rtl="1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ایران بیش از ۸۵ هزار مسجد دارد.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342900" marR="0" lvl="0" indent="-342900" algn="r" rt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اگر هر مسجد حدود ۱۵۰ متر مربع باشد، بیش از دو میلیون متر مربع فضای آماده در مساجد وجود دارد.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342900" marR="0" lvl="0" indent="-342900" algn="r" rt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این فضاها شامل امکانات زیر است: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r" rt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آب و برق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r" rt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سیستم صوتی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r" rt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کفش‌داری و سرویس بهداشتی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r" rtl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○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آشپزخانه و امکانات پذیرایی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0" marR="0" algn="r" rtl="1">
              <a:spcBef>
                <a:spcPts val="1400"/>
              </a:spcBef>
              <a:spcAft>
                <a:spcPts val="400"/>
              </a:spcAft>
            </a:pPr>
            <a:r>
              <a:rPr lang="fa-IR" sz="2000" b="1" u="sng">
                <a:solidFill>
                  <a:srgbClr val="000000"/>
                </a:solidFill>
                <a:effectLst/>
                <a:latin typeface="Gandom" panose="020B0603030804020204" pitchFamily="34" charset="-78"/>
                <a:cs typeface="Gandom" panose="020B0603030804020204" pitchFamily="34" charset="-78"/>
              </a:rPr>
              <a:t>۲.۲. چالش‌های فعلی</a:t>
            </a:r>
            <a:endParaRPr lang="en-US" sz="2000" b="1" u="sng">
              <a:solidFill>
                <a:srgbClr val="434343"/>
              </a:solidFill>
              <a:effectLst/>
              <a:latin typeface="Gandom" panose="020B0603030804020204" pitchFamily="34" charset="-78"/>
              <a:cs typeface="Gandom" panose="020B0603030804020204" pitchFamily="34" charset="-78"/>
            </a:endParaRPr>
          </a:p>
          <a:p>
            <a:pPr marL="342900" marR="0" lvl="0" indent="-342900" algn="r" rtl="1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اداره مساجد بر اساس سیاست‌های کهنه دهه شصت انجام می‌شود و به‌روز نشده است.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342900" marR="0" lvl="0" indent="-342900" algn="r" rtl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●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نهادهای مرتبط و متولی مساجد دچار رودربایستی هستند و به جهاد میدانی برای تحویل مساجد به امامان جماعت فعال ورود نمی‌کنند.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855647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1CFDBA3-7725-4B79-57AE-1C79CFE73C32}"/>
              </a:ext>
            </a:extLst>
          </p:cNvPr>
          <p:cNvSpPr/>
          <p:nvPr/>
        </p:nvSpPr>
        <p:spPr>
          <a:xfrm>
            <a:off x="11096786" y="-2"/>
            <a:ext cx="1095214" cy="6858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6D9A239-EF40-3257-F497-74A43C900AD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787" t="16228" r="17040" b="14001"/>
          <a:stretch/>
        </p:blipFill>
        <p:spPr>
          <a:xfrm>
            <a:off x="11177670" y="3428999"/>
            <a:ext cx="933444" cy="9415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9738DD-2866-A451-4A47-77E897A7E24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4226" y="2770150"/>
            <a:ext cx="660333" cy="658849"/>
          </a:xfrm>
          <a:prstGeom prst="rect">
            <a:avLst/>
          </a:prstGeom>
        </p:spPr>
      </p:pic>
      <p:sp>
        <p:nvSpPr>
          <p:cNvPr id="12" name="Rectangle: Diagonal Corners Rounded 11">
            <a:extLst>
              <a:ext uri="{FF2B5EF4-FFF2-40B4-BE49-F238E27FC236}">
                <a16:creationId xmlns:a16="http://schemas.microsoft.com/office/drawing/2014/main" id="{7F305B65-5215-9531-22DC-219D28B6F519}"/>
              </a:ext>
            </a:extLst>
          </p:cNvPr>
          <p:cNvSpPr/>
          <p:nvPr/>
        </p:nvSpPr>
        <p:spPr>
          <a:xfrm>
            <a:off x="528566" y="480154"/>
            <a:ext cx="10035152" cy="5897694"/>
          </a:xfrm>
          <a:prstGeom prst="round2DiagRect">
            <a:avLst>
              <a:gd name="adj1" fmla="val 10097"/>
              <a:gd name="adj2" fmla="val 0"/>
            </a:avLst>
          </a:prstGeom>
          <a:solidFill>
            <a:schemeClr val="bg1"/>
          </a:solidFill>
          <a:ln w="31750">
            <a:solidFill>
              <a:schemeClr val="accent3">
                <a:lumMod val="75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8133D61-4F7E-A08E-68F4-4B2D5FB12B29}"/>
              </a:ext>
            </a:extLst>
          </p:cNvPr>
          <p:cNvSpPr txBox="1"/>
          <p:nvPr/>
        </p:nvSpPr>
        <p:spPr>
          <a:xfrm>
            <a:off x="528566" y="1055016"/>
            <a:ext cx="9648269" cy="474796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algn="r" rtl="1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</a:pPr>
            <a:r>
              <a:rPr lang="fa-IR" sz="2800" u="sng">
                <a:solidFill>
                  <a:srgbClr val="0070C0"/>
                </a:solidFill>
                <a:effectLst/>
                <a:latin typeface="Lalezar" panose="00000500000000000000" pitchFamily="2" charset="-78"/>
                <a:cs typeface="Lalezar" panose="00000500000000000000" pitchFamily="2" charset="-78"/>
              </a:rPr>
              <a:t>۳. مدیریت جهادی و جوان‌گرایی</a:t>
            </a:r>
            <a:endParaRPr lang="en-US" sz="2800" u="sng">
              <a:solidFill>
                <a:srgbClr val="0070C0"/>
              </a:solidFill>
              <a:effectLst/>
              <a:latin typeface="Lalezar" panose="00000500000000000000" pitchFamily="2" charset="-78"/>
              <a:cs typeface="Lalezar" panose="00000500000000000000" pitchFamily="2" charset="-78"/>
            </a:endParaRPr>
          </a:p>
          <a:p>
            <a:pPr marL="0" marR="0" algn="r" rtl="1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</a:pPr>
            <a:r>
              <a:rPr lang="fa-IR" sz="2000" b="1" u="sng">
                <a:solidFill>
                  <a:srgbClr val="000000"/>
                </a:solidFill>
                <a:effectLst/>
                <a:latin typeface="Gandom" panose="020B0603030804020204" pitchFamily="34" charset="-78"/>
                <a:cs typeface="Gandom" panose="020B0603030804020204" pitchFamily="34" charset="-78"/>
              </a:rPr>
              <a:t>۳.۱. نقش مدیریت جهادی</a:t>
            </a:r>
            <a:endParaRPr lang="en-US" sz="2000" b="1" u="sng">
              <a:solidFill>
                <a:srgbClr val="434343"/>
              </a:solidFill>
              <a:effectLst/>
              <a:latin typeface="Gandom" panose="020B0603030804020204" pitchFamily="34" charset="-78"/>
              <a:cs typeface="Gandom" panose="020B0603030804020204" pitchFamily="34" charset="-78"/>
            </a:endParaRPr>
          </a:p>
          <a:p>
            <a:pPr marL="342900" marR="0" lvl="0" indent="-34290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تزریق مدیریت جهادی و جوان‌گرایی به مساجد، موجب تحرک دوباره مساجد می‌شود.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342900" marR="0" lvl="0" indent="-342900" algn="r" rtl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●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مصادیق موفق: مساجدی که باز شده‌اند و با هیئات مذهبی و نماز جماعت همراه شده‌اند، شاهد افزایش حضور نوجوانان و جوانان هستند.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0" marR="0" algn="r" rtl="1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</a:pPr>
            <a:r>
              <a:rPr lang="fa-IR" sz="2000" b="1" u="sng">
                <a:solidFill>
                  <a:srgbClr val="000000"/>
                </a:solidFill>
                <a:effectLst/>
                <a:latin typeface="Gandom" panose="020B0603030804020204" pitchFamily="34" charset="-78"/>
                <a:cs typeface="Gandom" panose="020B0603030804020204" pitchFamily="34" charset="-78"/>
              </a:rPr>
              <a:t>۳.۲. پیامدهای غفلت</a:t>
            </a:r>
            <a:endParaRPr lang="en-US" sz="2000" b="1" u="sng">
              <a:solidFill>
                <a:srgbClr val="434343"/>
              </a:solidFill>
              <a:effectLst/>
              <a:latin typeface="Gandom" panose="020B0603030804020204" pitchFamily="34" charset="-78"/>
              <a:cs typeface="Gandom" panose="020B0603030804020204" pitchFamily="34" charset="-78"/>
            </a:endParaRPr>
          </a:p>
          <a:p>
            <a:pPr marL="342900" marR="0" lvl="0" indent="-34290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جدایی هیئات مذهبی از مساجد، موجب شد که: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هیئت‌ها به مداح‌محوری گرایش پیدا کنند و عقلانیت و شعور کم‌رنگ شود.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جریان سکولار در هیئت‌ها پررنگ شود.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r" rtl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○"/>
            </a:pPr>
            <a:r>
              <a:rPr lang="fa-IR" sz="20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مراکز قرآنی از عام‌المنفعه بودن خارج شده و بخش خصوصی وارد فعالیت‌ها شده است.</a:t>
            </a:r>
            <a:endParaRPr lang="en-US" sz="20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416773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1CFDBA3-7725-4B79-57AE-1C79CFE73C32}"/>
              </a:ext>
            </a:extLst>
          </p:cNvPr>
          <p:cNvSpPr/>
          <p:nvPr/>
        </p:nvSpPr>
        <p:spPr>
          <a:xfrm>
            <a:off x="11096786" y="-2"/>
            <a:ext cx="1095214" cy="6858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6D9A239-EF40-3257-F497-74A43C900AD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787" t="16228" r="17040" b="14001"/>
          <a:stretch/>
        </p:blipFill>
        <p:spPr>
          <a:xfrm>
            <a:off x="11177670" y="3428999"/>
            <a:ext cx="933444" cy="9415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9738DD-2866-A451-4A47-77E897A7E24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4226" y="2770150"/>
            <a:ext cx="660333" cy="658849"/>
          </a:xfrm>
          <a:prstGeom prst="rect">
            <a:avLst/>
          </a:prstGeom>
        </p:spPr>
      </p:pic>
      <p:sp>
        <p:nvSpPr>
          <p:cNvPr id="12" name="Rectangle: Diagonal Corners Rounded 11">
            <a:extLst>
              <a:ext uri="{FF2B5EF4-FFF2-40B4-BE49-F238E27FC236}">
                <a16:creationId xmlns:a16="http://schemas.microsoft.com/office/drawing/2014/main" id="{7F305B65-5215-9531-22DC-219D28B6F519}"/>
              </a:ext>
            </a:extLst>
          </p:cNvPr>
          <p:cNvSpPr/>
          <p:nvPr/>
        </p:nvSpPr>
        <p:spPr>
          <a:xfrm>
            <a:off x="528566" y="480154"/>
            <a:ext cx="10035152" cy="5897694"/>
          </a:xfrm>
          <a:prstGeom prst="round2DiagRect">
            <a:avLst>
              <a:gd name="adj1" fmla="val 10097"/>
              <a:gd name="adj2" fmla="val 0"/>
            </a:avLst>
          </a:prstGeom>
          <a:solidFill>
            <a:schemeClr val="bg1"/>
          </a:solidFill>
          <a:ln w="31750">
            <a:solidFill>
              <a:schemeClr val="accent3">
                <a:lumMod val="75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8133D61-4F7E-A08E-68F4-4B2D5FB12B29}"/>
              </a:ext>
            </a:extLst>
          </p:cNvPr>
          <p:cNvSpPr txBox="1"/>
          <p:nvPr/>
        </p:nvSpPr>
        <p:spPr>
          <a:xfrm>
            <a:off x="528566" y="694917"/>
            <a:ext cx="9277548" cy="54681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algn="r" rtl="1">
              <a:spcBef>
                <a:spcPts val="1800"/>
              </a:spcBef>
              <a:spcAft>
                <a:spcPts val="400"/>
              </a:spcAft>
            </a:pPr>
            <a:r>
              <a:rPr lang="fa-IR" sz="2800" u="sng">
                <a:solidFill>
                  <a:srgbClr val="0070C0"/>
                </a:solidFill>
                <a:effectLst/>
                <a:latin typeface="Lalezar" panose="00000500000000000000" pitchFamily="2" charset="-78"/>
                <a:cs typeface="Lalezar" panose="00000500000000000000" pitchFamily="2" charset="-78"/>
              </a:rPr>
              <a:t>۴. آسیب‌ها و راهکارها</a:t>
            </a:r>
            <a:endParaRPr lang="en-US" sz="2800" u="sng">
              <a:solidFill>
                <a:srgbClr val="0070C0"/>
              </a:solidFill>
              <a:effectLst/>
              <a:latin typeface="Lalezar" panose="00000500000000000000" pitchFamily="2" charset="-78"/>
              <a:cs typeface="Lalezar" panose="00000500000000000000" pitchFamily="2" charset="-78"/>
            </a:endParaRPr>
          </a:p>
          <a:p>
            <a:pPr marL="0" marR="0" algn="r" rtl="1">
              <a:spcBef>
                <a:spcPts val="1400"/>
              </a:spcBef>
              <a:spcAft>
                <a:spcPts val="400"/>
              </a:spcAft>
            </a:pPr>
            <a:r>
              <a:rPr lang="fa-IR" sz="2100" b="1" u="sng">
                <a:solidFill>
                  <a:srgbClr val="000000"/>
                </a:solidFill>
                <a:effectLst/>
                <a:latin typeface="Gandom" panose="020B0603030804020204" pitchFamily="34" charset="-78"/>
                <a:cs typeface="Gandom" panose="020B0603030804020204" pitchFamily="34" charset="-78"/>
              </a:rPr>
              <a:t>۴.۱. آسیب‌ها</a:t>
            </a:r>
            <a:endParaRPr lang="en-US" sz="2100" b="1" u="sng">
              <a:solidFill>
                <a:srgbClr val="434343"/>
              </a:solidFill>
              <a:effectLst/>
              <a:latin typeface="Gandom" panose="020B0603030804020204" pitchFamily="34" charset="-78"/>
              <a:cs typeface="Gandom" panose="020B0603030804020204" pitchFamily="34" charset="-78"/>
            </a:endParaRPr>
          </a:p>
          <a:p>
            <a:pPr marL="342900" marR="0" lvl="0" indent="-342900" algn="r" rtl="1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21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هیئات و جلسات بانوان از مساجد فاصله گرفته‌اند.</a:t>
            </a:r>
            <a:endParaRPr lang="en-US" sz="21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342900" marR="0" lvl="0" indent="-342900" algn="r" rt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21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فعالیت‌های قرآنی، روضه‌های خانگی و جلسات محلی به صورت پراکنده و غیرسیستماتیک انجام می‌شود.</a:t>
            </a:r>
            <a:endParaRPr lang="en-US" sz="21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342900" marR="0" lvl="0" indent="-342900" algn="r" rtl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●"/>
            </a:pPr>
            <a:r>
              <a:rPr lang="fa-IR" sz="21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مسجد بدون پیوند با خانواده‌ها، مدارس و مراکز تربیتی نمی‌تواند جریان‌ساز باشد.</a:t>
            </a:r>
            <a:endParaRPr lang="en-US" sz="21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0" marR="0" algn="r" rtl="1">
              <a:spcBef>
                <a:spcPts val="1400"/>
              </a:spcBef>
              <a:spcAft>
                <a:spcPts val="400"/>
              </a:spcAft>
            </a:pPr>
            <a:r>
              <a:rPr lang="fa-IR" sz="2100" b="1" u="sng">
                <a:solidFill>
                  <a:srgbClr val="000000"/>
                </a:solidFill>
                <a:effectLst/>
                <a:latin typeface="Gandom" panose="020B0603030804020204" pitchFamily="34" charset="-78"/>
                <a:cs typeface="Gandom" panose="020B0603030804020204" pitchFamily="34" charset="-78"/>
              </a:rPr>
              <a:t>۴.۲. راهکارها</a:t>
            </a:r>
            <a:endParaRPr lang="en-US" sz="2100" b="1" u="sng">
              <a:solidFill>
                <a:srgbClr val="434343"/>
              </a:solidFill>
              <a:effectLst/>
              <a:latin typeface="Gandom" panose="020B0603030804020204" pitchFamily="34" charset="-78"/>
              <a:cs typeface="Gandom" panose="020B0603030804020204" pitchFamily="34" charset="-78"/>
            </a:endParaRPr>
          </a:p>
          <a:p>
            <a:pPr marL="342900" marR="0" lvl="0" indent="-342900" algn="r" rtl="1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21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ایجاد پیوند مستمر مسجد با:</a:t>
            </a:r>
            <a:endParaRPr lang="en-US" sz="21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r" rt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fa-IR" sz="21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خانواده‌ها</a:t>
            </a:r>
            <a:endParaRPr lang="en-US" sz="21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r" rt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fa-IR" sz="21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مدارس محلی</a:t>
            </a:r>
            <a:endParaRPr lang="en-US" sz="21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r" rt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fa-IR" sz="21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مراکز تربیتی و فرهنگی</a:t>
            </a:r>
            <a:endParaRPr lang="en-US" sz="21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342900" marR="0" lvl="0" indent="-342900" algn="r" rtl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21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توجه به جوانان، نوجوانان و بانوان فعال در عرصه‌های مذهبی و اجتماعی.</a:t>
            </a:r>
            <a:endParaRPr lang="en-US" sz="21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342900" marR="0" lvl="0" indent="-342900" algn="r" rtl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●"/>
            </a:pPr>
            <a:r>
              <a:rPr lang="fa-IR" sz="21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بازگرداندن مراکز قرآنی و هیئات مذهبی به داخل مسجد.</a:t>
            </a:r>
            <a:endParaRPr lang="en-US" sz="21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514255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1CFDBA3-7725-4B79-57AE-1C79CFE73C32}"/>
              </a:ext>
            </a:extLst>
          </p:cNvPr>
          <p:cNvSpPr/>
          <p:nvPr/>
        </p:nvSpPr>
        <p:spPr>
          <a:xfrm>
            <a:off x="11096786" y="-2"/>
            <a:ext cx="1095214" cy="6858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6D9A239-EF40-3257-F497-74A43C900AD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787" t="16228" r="17040" b="14001"/>
          <a:stretch/>
        </p:blipFill>
        <p:spPr>
          <a:xfrm>
            <a:off x="11177670" y="3428999"/>
            <a:ext cx="933444" cy="9415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9738DD-2866-A451-4A47-77E897A7E24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4226" y="2770150"/>
            <a:ext cx="660333" cy="658849"/>
          </a:xfrm>
          <a:prstGeom prst="rect">
            <a:avLst/>
          </a:prstGeom>
        </p:spPr>
      </p:pic>
      <p:sp>
        <p:nvSpPr>
          <p:cNvPr id="12" name="Rectangle: Diagonal Corners Rounded 11">
            <a:extLst>
              <a:ext uri="{FF2B5EF4-FFF2-40B4-BE49-F238E27FC236}">
                <a16:creationId xmlns:a16="http://schemas.microsoft.com/office/drawing/2014/main" id="{7F305B65-5215-9531-22DC-219D28B6F519}"/>
              </a:ext>
            </a:extLst>
          </p:cNvPr>
          <p:cNvSpPr/>
          <p:nvPr/>
        </p:nvSpPr>
        <p:spPr>
          <a:xfrm>
            <a:off x="528566" y="480154"/>
            <a:ext cx="10035152" cy="5897694"/>
          </a:xfrm>
          <a:prstGeom prst="round2DiagRect">
            <a:avLst>
              <a:gd name="adj1" fmla="val 10097"/>
              <a:gd name="adj2" fmla="val 0"/>
            </a:avLst>
          </a:prstGeom>
          <a:solidFill>
            <a:schemeClr val="bg1"/>
          </a:solidFill>
          <a:ln w="31750">
            <a:solidFill>
              <a:schemeClr val="accent3">
                <a:lumMod val="75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8133D61-4F7E-A08E-68F4-4B2D5FB12B29}"/>
              </a:ext>
            </a:extLst>
          </p:cNvPr>
          <p:cNvSpPr txBox="1"/>
          <p:nvPr/>
        </p:nvSpPr>
        <p:spPr>
          <a:xfrm>
            <a:off x="774914" y="2191865"/>
            <a:ext cx="9414155" cy="247426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algn="r" rtl="1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</a:pPr>
            <a:r>
              <a:rPr lang="fa-IR" sz="2800">
                <a:solidFill>
                  <a:srgbClr val="0070C0"/>
                </a:solidFill>
                <a:effectLst/>
                <a:latin typeface="Lalezar" panose="00000500000000000000" pitchFamily="2" charset="-78"/>
                <a:cs typeface="Lalezar" panose="00000500000000000000" pitchFamily="2" charset="-78"/>
              </a:rPr>
              <a:t>۵. ویژگی‌های مسجد موفق و جریان‌ساز</a:t>
            </a:r>
            <a:endParaRPr lang="en-US" sz="2800">
              <a:solidFill>
                <a:srgbClr val="0070C0"/>
              </a:solidFill>
              <a:effectLst/>
              <a:latin typeface="Lalezar" panose="00000500000000000000" pitchFamily="2" charset="-78"/>
              <a:cs typeface="Lalezar" panose="00000500000000000000" pitchFamily="2" charset="-78"/>
            </a:endParaRPr>
          </a:p>
          <a:p>
            <a:pPr marL="342900" marR="0" lvl="0" indent="-34290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+mj-lt"/>
              <a:buAutoNum type="arabicPeriod"/>
            </a:pPr>
            <a:r>
              <a:rPr lang="fa-IR" sz="19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مسجد جریان‌ساز و محله‌محور: قلب تپنده محله است.</a:t>
            </a:r>
            <a:endParaRPr lang="en-US" sz="19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342900" marR="0" lvl="0" indent="-34290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a-IR" sz="19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مدیریت فعال محله: نه فقط در داخل مسجد، بلکه در کل محله نقش‌آفرینی می‌کند.</a:t>
            </a:r>
            <a:endParaRPr lang="en-US" sz="19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342900" marR="0" lvl="0" indent="-34290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a-IR" sz="19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افزایش حضور جوانان و بانوان: جذب نسل‌های مختلف در نماز جماعت، هیئات و محافل قرآنی.</a:t>
            </a:r>
            <a:endParaRPr lang="en-US" sz="19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342900" marR="0" lvl="0" indent="-34290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fa-IR" sz="19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ارتباط مستمر با مردم محله: نظارت، خدمت‌رسانی و پاسخ به نیازهای واقعی مردم.</a:t>
            </a:r>
            <a:endParaRPr lang="en-US" sz="19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342900" marR="0" lvl="0" indent="-342900" algn="r" rtl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fa-IR" sz="19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کاهش آسیب‌های اجتماعی: نشاط محله و رضایت عمومی افزایش می‌یابد.</a:t>
            </a:r>
            <a:endParaRPr lang="en-US" sz="19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3107519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78BA3DC-5674-0982-85AD-E024846F7CC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" t="10625" r="762" b="11824"/>
          <a:stretch/>
        </p:blipFill>
        <p:spPr>
          <a:xfrm rot="10800000">
            <a:off x="0" y="-1"/>
            <a:ext cx="12192000" cy="685800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1CFDBA3-7725-4B79-57AE-1C79CFE73C32}"/>
              </a:ext>
            </a:extLst>
          </p:cNvPr>
          <p:cNvSpPr/>
          <p:nvPr/>
        </p:nvSpPr>
        <p:spPr>
          <a:xfrm>
            <a:off x="11096786" y="-2"/>
            <a:ext cx="1095214" cy="6858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6D9A239-EF40-3257-F497-74A43C900AD1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787" t="16228" r="17040" b="14001"/>
          <a:stretch/>
        </p:blipFill>
        <p:spPr>
          <a:xfrm>
            <a:off x="11177670" y="3428999"/>
            <a:ext cx="933444" cy="9415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9738DD-2866-A451-4A47-77E897A7E246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4226" y="2770150"/>
            <a:ext cx="660333" cy="658849"/>
          </a:xfrm>
          <a:prstGeom prst="rect">
            <a:avLst/>
          </a:prstGeom>
        </p:spPr>
      </p:pic>
      <p:sp>
        <p:nvSpPr>
          <p:cNvPr id="12" name="Rectangle: Diagonal Corners Rounded 11">
            <a:extLst>
              <a:ext uri="{FF2B5EF4-FFF2-40B4-BE49-F238E27FC236}">
                <a16:creationId xmlns:a16="http://schemas.microsoft.com/office/drawing/2014/main" id="{7F305B65-5215-9531-22DC-219D28B6F519}"/>
              </a:ext>
            </a:extLst>
          </p:cNvPr>
          <p:cNvSpPr/>
          <p:nvPr/>
        </p:nvSpPr>
        <p:spPr>
          <a:xfrm>
            <a:off x="770229" y="623658"/>
            <a:ext cx="9556328" cy="5610682"/>
          </a:xfrm>
          <a:prstGeom prst="round2DiagRect">
            <a:avLst>
              <a:gd name="adj1" fmla="val 10097"/>
              <a:gd name="adj2" fmla="val 0"/>
            </a:avLst>
          </a:prstGeom>
          <a:solidFill>
            <a:schemeClr val="bg1"/>
          </a:solidFill>
          <a:ln w="31750">
            <a:solidFill>
              <a:schemeClr val="accent3">
                <a:lumMod val="75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8133D61-4F7E-A08E-68F4-4B2D5FB12B29}"/>
              </a:ext>
            </a:extLst>
          </p:cNvPr>
          <p:cNvSpPr txBox="1"/>
          <p:nvPr/>
        </p:nvSpPr>
        <p:spPr>
          <a:xfrm>
            <a:off x="1445749" y="1970651"/>
            <a:ext cx="8205287" cy="29166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algn="justLow" rtl="1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</a:pPr>
            <a:r>
              <a:rPr lang="fa-IR" sz="2800">
                <a:solidFill>
                  <a:srgbClr val="0070C0"/>
                </a:solidFill>
                <a:effectLst/>
                <a:latin typeface="Lalezar" panose="00000500000000000000" pitchFamily="2" charset="-78"/>
                <a:cs typeface="Lalezar" panose="00000500000000000000" pitchFamily="2" charset="-78"/>
              </a:rPr>
              <a:t>۶. جمع‌بندی و پیشنهاد</a:t>
            </a:r>
            <a:endParaRPr lang="en-US" sz="2800">
              <a:solidFill>
                <a:srgbClr val="0070C0"/>
              </a:solidFill>
              <a:effectLst/>
              <a:latin typeface="Lalezar" panose="00000500000000000000" pitchFamily="2" charset="-78"/>
              <a:cs typeface="Lalezar" panose="00000500000000000000" pitchFamily="2" charset="-78"/>
            </a:endParaRPr>
          </a:p>
          <a:p>
            <a:pPr marL="342900" marR="0" lvl="0" indent="-342900" algn="justLow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24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بیش از یک پنجم مساجد کشور جریان‌ساز و موفق هستند.</a:t>
            </a:r>
            <a:endParaRPr lang="en-US" sz="24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342900" marR="0" lvl="0" indent="-342900" algn="justLow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fa-IR" sz="24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تجربه‌نگاری و استفاده از این نمونه‌های موفق ضروری است تا:</a:t>
            </a:r>
            <a:endParaRPr lang="en-US" sz="24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justLow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fa-IR" sz="24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جذب نوجوانان و جوانان به مساجد افزایش یابد</a:t>
            </a:r>
            <a:endParaRPr lang="en-US" sz="24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justLow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fa-IR" sz="24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مشارکت بانوان در امور اجتماعی و فرهنگی رشد کند</a:t>
            </a:r>
            <a:endParaRPr lang="en-US" sz="24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  <a:p>
            <a:pPr marL="742950" marR="0" lvl="1" indent="-285750" algn="justLow" rtl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○"/>
            </a:pPr>
            <a:r>
              <a:rPr lang="fa-IR" sz="2400" u="none" strike="noStrike">
                <a:effectLst/>
                <a:latin typeface="Gandom" panose="020B0603030804020204" pitchFamily="34" charset="-78"/>
                <a:ea typeface="Arial" panose="020B0604020202020204" pitchFamily="34" charset="0"/>
                <a:cs typeface="Gandom" panose="020B0603030804020204" pitchFamily="34" charset="-78"/>
              </a:rPr>
              <a:t>مساجد به قرارگاه محله و مرکز تحول محله تبدیل شوند</a:t>
            </a:r>
            <a:endParaRPr lang="en-US" sz="2400" u="none" strike="noStrike">
              <a:effectLst/>
              <a:latin typeface="Gandom" panose="020B0603030804020204" pitchFamily="34" charset="-78"/>
              <a:ea typeface="Arial" panose="020B0604020202020204" pitchFamily="34" charset="0"/>
              <a:cs typeface="Gandom" panose="020B060303080402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2705526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78BA3DC-5674-0982-85AD-E024846F7CC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" t="10625" r="762" b="11824"/>
          <a:stretch/>
        </p:blipFill>
        <p:spPr>
          <a:xfrm rot="10800000">
            <a:off x="0" y="-1"/>
            <a:ext cx="12192000" cy="685800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1CFDBA3-7725-4B79-57AE-1C79CFE73C32}"/>
              </a:ext>
            </a:extLst>
          </p:cNvPr>
          <p:cNvSpPr/>
          <p:nvPr/>
        </p:nvSpPr>
        <p:spPr>
          <a:xfrm rot="5400000">
            <a:off x="5390827" y="-535964"/>
            <a:ext cx="1410346" cy="1219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6D9A239-EF40-3257-F497-74A43C900AD1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787" t="16228" r="17040" b="14001"/>
          <a:stretch/>
        </p:blipFill>
        <p:spPr>
          <a:xfrm>
            <a:off x="7924140" y="4854863"/>
            <a:ext cx="1420679" cy="14329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9738DD-2866-A451-4A47-77E897A7E246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4737" y="5057635"/>
            <a:ext cx="997298" cy="995057"/>
          </a:xfrm>
          <a:prstGeom prst="rect">
            <a:avLst/>
          </a:prstGeom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FCA2C300-4C8E-C88C-FA56-4DFC0881D09C}"/>
              </a:ext>
            </a:extLst>
          </p:cNvPr>
          <p:cNvSpPr/>
          <p:nvPr/>
        </p:nvSpPr>
        <p:spPr>
          <a:xfrm>
            <a:off x="4876560" y="1380992"/>
            <a:ext cx="6617776" cy="1410346"/>
          </a:xfrm>
          <a:prstGeom prst="roundRect">
            <a:avLst>
              <a:gd name="adj" fmla="val 787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9BDDEC8-DF1F-6F50-2EB6-18742492FB56}"/>
              </a:ext>
            </a:extLst>
          </p:cNvPr>
          <p:cNvSpPr txBox="1"/>
          <p:nvPr/>
        </p:nvSpPr>
        <p:spPr>
          <a:xfrm>
            <a:off x="4661747" y="1486000"/>
            <a:ext cx="6524787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Low" rtl="1"/>
            <a:r>
              <a:rPr lang="fa-IR" sz="2400" noProof="1">
                <a:solidFill>
                  <a:srgbClr val="0A1F44"/>
                </a:solidFill>
                <a:latin typeface="29LT Zarid Sans AL Medium" panose="00000600000000000000" pitchFamily="50" charset="-78"/>
                <a:cs typeface="29LT Zarid Sans AL Medium" panose="00000600000000000000" pitchFamily="50" charset="-78"/>
              </a:rPr>
              <a:t>آنچه رهبر انقلاب در گام دوم انقلاب مطرح می کنند ، این است که</a:t>
            </a:r>
          </a:p>
          <a:p>
            <a:pPr algn="justLow" rtl="1"/>
            <a:r>
              <a:rPr lang="fa-IR" sz="2400" noProof="1">
                <a:solidFill>
                  <a:srgbClr val="0A1F44"/>
                </a:solidFill>
                <a:latin typeface="29LT Zarid Sans AL Medium" panose="00000600000000000000" pitchFamily="50" charset="-78"/>
                <a:cs typeface="29LT Zarid Sans AL Medium" panose="00000600000000000000" pitchFamily="50" charset="-78"/>
              </a:rPr>
              <a:t>نیروهای مومن و حزب اللهی باید در میدان حضور پیدا کنند و به </a:t>
            </a:r>
          </a:p>
          <a:p>
            <a:pPr algn="justLow" rtl="1"/>
            <a:r>
              <a:rPr lang="fa-IR" sz="2400" noProof="1">
                <a:solidFill>
                  <a:srgbClr val="0A1F44"/>
                </a:solidFill>
                <a:latin typeface="29LT Zarid Sans AL Medium" panose="00000600000000000000" pitchFamily="50" charset="-78"/>
                <a:cs typeface="29LT Zarid Sans AL Medium" panose="00000600000000000000" pitchFamily="50" charset="-78"/>
              </a:rPr>
              <a:t>صورت سازماندهی شده ، در قالب گروه های کوچک فعالیت کنند.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8682B60-706E-D3DF-AA7F-852EAC8FA313}"/>
              </a:ext>
            </a:extLst>
          </p:cNvPr>
          <p:cNvSpPr txBox="1"/>
          <p:nvPr/>
        </p:nvSpPr>
        <p:spPr>
          <a:xfrm>
            <a:off x="7948386" y="3061743"/>
            <a:ext cx="3425126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fa-IR" noProof="1">
                <a:solidFill>
                  <a:schemeClr val="bg1"/>
                </a:solidFill>
                <a:cs typeface="B Titr" panose="00000700000000000000" pitchFamily="2" charset="-78"/>
              </a:rPr>
              <a:t>راه های ارتباطی با ما </a:t>
            </a:r>
          </a:p>
          <a:p>
            <a:pPr algn="r" rtl="1"/>
            <a:endParaRPr lang="fa-IR" noProof="1">
              <a:solidFill>
                <a:schemeClr val="bg1"/>
              </a:solidFill>
              <a:cs typeface="B Titr" panose="00000700000000000000" pitchFamily="2" charset="-78"/>
            </a:endParaRPr>
          </a:p>
          <a:p>
            <a:pPr marL="285750" indent="-285750" algn="r" rtl="1">
              <a:buFont typeface="Wingdings" panose="05000000000000000000" pitchFamily="2" charset="2"/>
              <a:buChar char="§"/>
            </a:pPr>
            <a:r>
              <a:rPr lang="fa-IR" noProof="1">
                <a:solidFill>
                  <a:schemeClr val="bg1"/>
                </a:solidFill>
                <a:cs typeface="B Titr" panose="00000700000000000000" pitchFamily="2" charset="-78"/>
              </a:rPr>
              <a:t>سایت ما :</a:t>
            </a:r>
          </a:p>
          <a:p>
            <a:pPr marL="285750" indent="-285750" algn="r" rtl="1">
              <a:buFont typeface="Wingdings" panose="05000000000000000000" pitchFamily="2" charset="2"/>
              <a:buChar char="§"/>
            </a:pPr>
            <a:r>
              <a:rPr lang="fa-IR" noProof="1">
                <a:solidFill>
                  <a:schemeClr val="bg1"/>
                </a:solidFill>
                <a:cs typeface="B Titr" panose="00000700000000000000" pitchFamily="2" charset="-78"/>
              </a:rPr>
              <a:t>کانال مدرسه گفتمانی بینات در ایتا 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38D088B-C0AA-D2F3-F024-1B66F1D7DC40}"/>
              </a:ext>
            </a:extLst>
          </p:cNvPr>
          <p:cNvSpPr txBox="1"/>
          <p:nvPr/>
        </p:nvSpPr>
        <p:spPr>
          <a:xfrm>
            <a:off x="4876560" y="3508913"/>
            <a:ext cx="320815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noProof="1">
                <a:solidFill>
                  <a:schemeClr val="bg1"/>
                </a:solidFill>
                <a:latin typeface="Lucida Console" panose="020B0609040504020204" pitchFamily="49" charset="0"/>
              </a:rPr>
              <a:t>Harekat.net</a:t>
            </a:r>
          </a:p>
          <a:p>
            <a:r>
              <a:rPr lang="en-US" noProof="1">
                <a:solidFill>
                  <a:schemeClr val="bg1"/>
                </a:solidFill>
                <a:latin typeface="Lucida Console" panose="020B0609040504020204" pitchFamily="49" charset="0"/>
              </a:rPr>
              <a:t>Madreseh_bayenat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C2105398-06BE-BE62-90A5-7C6B0E0441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015"/>
            <a:ext cx="4876560" cy="225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0899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1272</TotalTime>
  <Words>3509</Words>
  <Application>Microsoft Office PowerPoint</Application>
  <PresentationFormat>Widescreen</PresentationFormat>
  <Paragraphs>353</Paragraphs>
  <Slides>41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3" baseType="lpstr">
      <vt:lpstr>29LT Zarid Sans AL Medium</vt:lpstr>
      <vt:lpstr>Aptos</vt:lpstr>
      <vt:lpstr>Aptos Display</vt:lpstr>
      <vt:lpstr>Arial</vt:lpstr>
      <vt:lpstr>B Koodak</vt:lpstr>
      <vt:lpstr>B Titr</vt:lpstr>
      <vt:lpstr>Calibri</vt:lpstr>
      <vt:lpstr>Gandom</vt:lpstr>
      <vt:lpstr>Lalezar</vt:lpstr>
      <vt:lpstr>Lucida Console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PART</dc:creator>
  <cp:lastModifiedBy>PART</cp:lastModifiedBy>
  <cp:revision>18</cp:revision>
  <dcterms:created xsi:type="dcterms:W3CDTF">2025-08-16T15:04:43Z</dcterms:created>
  <dcterms:modified xsi:type="dcterms:W3CDTF">2025-11-07T08:35:54Z</dcterms:modified>
</cp:coreProperties>
</file>