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256" r:id="rId2"/>
    <p:sldId id="267" r:id="rId3"/>
    <p:sldId id="268" r:id="rId4"/>
    <p:sldId id="269" r:id="rId5"/>
    <p:sldId id="270" r:id="rId6"/>
    <p:sldId id="296" r:id="rId7"/>
    <p:sldId id="259" r:id="rId8"/>
    <p:sldId id="298" r:id="rId9"/>
    <p:sldId id="299" r:id="rId10"/>
    <p:sldId id="300" r:id="rId11"/>
    <p:sldId id="301" r:id="rId12"/>
    <p:sldId id="260" r:id="rId13"/>
    <p:sldId id="302" r:id="rId14"/>
    <p:sldId id="303" r:id="rId15"/>
    <p:sldId id="304" r:id="rId16"/>
    <p:sldId id="305" r:id="rId17"/>
    <p:sldId id="306" r:id="rId18"/>
    <p:sldId id="261" r:id="rId19"/>
    <p:sldId id="307" r:id="rId20"/>
    <p:sldId id="308" r:id="rId21"/>
    <p:sldId id="309" r:id="rId22"/>
    <p:sldId id="310" r:id="rId23"/>
    <p:sldId id="262" r:id="rId24"/>
    <p:sldId id="311" r:id="rId25"/>
    <p:sldId id="312" r:id="rId26"/>
    <p:sldId id="313" r:id="rId27"/>
    <p:sldId id="314" r:id="rId28"/>
    <p:sldId id="315" r:id="rId29"/>
    <p:sldId id="263" r:id="rId30"/>
    <p:sldId id="316" r:id="rId31"/>
    <p:sldId id="317" r:id="rId32"/>
    <p:sldId id="318" r:id="rId33"/>
    <p:sldId id="319" r:id="rId34"/>
    <p:sldId id="320" r:id="rId35"/>
    <p:sldId id="321" r:id="rId36"/>
    <p:sldId id="295" r:id="rId37"/>
  </p:sldIdLst>
  <p:sldSz cx="12192000" cy="6858000"/>
  <p:notesSz cx="6858000" cy="9144000"/>
  <p:embeddedFontLst>
    <p:embeddedFont>
      <p:font typeface="29LT Zarid Sans AL Medium" panose="00000600000000000000" pitchFamily="50" charset="-78"/>
      <p:regular r:id="rId39"/>
    </p:embeddedFont>
    <p:embeddedFont>
      <p:font typeface="Lalezar" panose="00000500000000000000" pitchFamily="2" charset="-78"/>
      <p:regular r:id="rId40"/>
    </p:embeddedFont>
    <p:embeddedFont>
      <p:font typeface="Microsoft Uighur" panose="02000000000000000000" pitchFamily="2" charset="-78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2" orient="horz" pos="2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6841"/>
    <a:srgbClr val="46B1E1"/>
    <a:srgbClr val="BB9C7D"/>
    <a:srgbClr val="9C7752"/>
    <a:srgbClr val="A80000"/>
    <a:srgbClr val="1F6F1F"/>
    <a:srgbClr val="94714E"/>
    <a:srgbClr val="820000"/>
    <a:srgbClr val="519E44"/>
    <a:srgbClr val="164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61" autoAdjust="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>
        <p:guide pos="3840"/>
        <p:guide orient="horz" pos="2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3A303-A70A-4499-8F03-3368C4FB121B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EAF68-582B-4B6C-82BA-C0101B2F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4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5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6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2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6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8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5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2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7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EC60-5CA6-AD83-88EC-744117FC5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0B629-3C54-9622-15D4-8292858B2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C2E6A-0B25-A2B6-CD2D-B7276CC5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0E050-73BA-7CE1-D5B7-7AEE0C46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08A17-6B77-AF50-AA00-011C5316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6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DC1D-2779-3BCE-59FF-76773523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D21AA-C586-9EDF-201C-14A548862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7CCA-85E2-EA3E-1DC1-F4F3839A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15AC-2C55-1D16-5490-7C640E1A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F25D4-C775-07E6-FD99-A7B2292C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7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5C5CD-5E2E-9240-5BDB-AA1E3FAB1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341CD-7A06-6D69-7E0D-31564027A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5AE62-FEF6-E771-9720-7DC40A868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5B50E-9987-C813-062F-33CBD55E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28ED-06E6-3CAD-170D-D19D1E15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2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A243-6216-C792-946E-11F4DE0C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E64C9-0744-C11D-8AAA-A22B856EE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3BD4-F805-1434-247B-D302ABA3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A33CC-3B58-6016-9C5A-0DBE71A7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A27F5-65B1-48CE-47C9-6364718C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1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4F61D-1029-9546-154E-5452F1CF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51CBE-A5E5-85BE-C514-C65904EC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475A9-4361-8E92-8D55-94A68FBD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DF28-FCC6-6AA6-FDA3-E86165EA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7DDC-30BF-64BA-99F7-5D85F805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8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2543-1BD6-E335-1CD9-276E19A4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CAA80-55BC-F73C-C89C-BBC729EC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1DF2F-00A4-8A95-F6B0-B4AE4B302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7768D-EDD0-3A57-5A50-6BE707E7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10BDF-5CBA-B757-E28E-E3AF5D99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CF9DC-03F4-A8C9-EC5D-2B52174B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77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9E29-E92D-9387-F14E-A6288AC8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DBF14-0EFC-0C32-65E8-3FBB0774B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5820C-4DE4-8CBE-D6C7-DD2B2B94F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8B946-589B-E485-FDFF-34520D537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67EF1-2C6F-6D39-1A93-F8ABD94A0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81509-8B65-ED5D-03A8-4FD6229C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D1017-F60A-660F-0803-AA49C513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CEDF5-46D9-C93C-9E0D-7664120C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7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F887-CC38-D7E8-C2BE-5774D135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86126-C4B4-81BA-AF63-39B131DF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5EA63-8444-30E0-61C2-130BF1BB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8A6EE-3500-1CAB-460F-B570B4DE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5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67F2C-CD85-0938-7C72-4E0C3530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8FDA7-0B67-A84B-F15D-43F92098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1B12A-0520-6401-AFA1-6786C7E4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2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BDF7-5911-A1FF-E9CD-C6DB3546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3DC5-08EF-76E2-51F2-C6B11733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6DE82-8378-1A4C-AEBA-2B8CF1B9D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E97E2-7492-81D4-4994-A851F643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120B-693B-5BEE-5FCD-85A9FAD3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23E13-5B80-4B19-5E9C-9919BBCE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69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70FB-8829-0C33-B2F1-B80BE01E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37B6B0-A882-485A-820C-FC3C3FA71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09388-121C-9895-A09B-034AA1CD8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FB9CE-CA78-A171-750C-60A2C37E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97695-D7D6-26AE-467D-D394F0EA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804B1-E526-8313-6246-15361628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3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6F982-D45A-0EB5-95ED-AA94B396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19837-4237-BCF5-D6D7-74F8C9510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CE0C-8412-C123-9333-878B4F75E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7A5081-9A37-465D-833A-B645EBE6C085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CBE38-6896-C54B-D5E7-E3730027E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1B8F8-BF4A-0630-DEEA-E92D0E459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jfif"/><Relationship Id="rId3" Type="http://schemas.openxmlformats.org/officeDocument/2006/relationships/slide" Target="slide7.xml"/><Relationship Id="rId7" Type="http://schemas.openxmlformats.org/officeDocument/2006/relationships/image" Target="../media/image6.jfif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11" Type="http://schemas.openxmlformats.org/officeDocument/2006/relationships/slide" Target="slide5.xml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3.jpeg"/><Relationship Id="rId9" Type="http://schemas.openxmlformats.org/officeDocument/2006/relationships/slide" Target="slide2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7.jfif"/><Relationship Id="rId3" Type="http://schemas.openxmlformats.org/officeDocument/2006/relationships/image" Target="../media/image3.jpeg"/><Relationship Id="rId7" Type="http://schemas.openxmlformats.org/officeDocument/2006/relationships/image" Target="../media/image6.jfif"/><Relationship Id="rId12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11" Type="http://schemas.openxmlformats.org/officeDocument/2006/relationships/slide" Target="slide5.xml"/><Relationship Id="rId5" Type="http://schemas.openxmlformats.org/officeDocument/2006/relationships/image" Target="../media/image4.jpeg"/><Relationship Id="rId15" Type="http://schemas.openxmlformats.org/officeDocument/2006/relationships/image" Target="../media/image10.png"/><Relationship Id="rId10" Type="http://schemas.openxmlformats.org/officeDocument/2006/relationships/slide" Target="slide4.xml"/><Relationship Id="rId4" Type="http://schemas.openxmlformats.org/officeDocument/2006/relationships/slide" Target="slide12.xml"/><Relationship Id="rId9" Type="http://schemas.openxmlformats.org/officeDocument/2006/relationships/slide" Target="slide3.xml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7.jfif"/><Relationship Id="rId3" Type="http://schemas.openxmlformats.org/officeDocument/2006/relationships/image" Target="../media/image3.jpeg"/><Relationship Id="rId7" Type="http://schemas.openxmlformats.org/officeDocument/2006/relationships/image" Target="../media/image6.jfif"/><Relationship Id="rId12" Type="http://schemas.openxmlformats.org/officeDocument/2006/relationships/slide" Target="slide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5.xml"/><Relationship Id="rId5" Type="http://schemas.openxmlformats.org/officeDocument/2006/relationships/image" Target="../media/image5.jfif"/><Relationship Id="rId1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image" Target="../media/image4.jpeg"/><Relationship Id="rId9" Type="http://schemas.openxmlformats.org/officeDocument/2006/relationships/slide" Target="slide4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7.jfif"/><Relationship Id="rId3" Type="http://schemas.openxmlformats.org/officeDocument/2006/relationships/image" Target="../media/image3.jpeg"/><Relationship Id="rId7" Type="http://schemas.openxmlformats.org/officeDocument/2006/relationships/image" Target="../media/image6.jfif"/><Relationship Id="rId12" Type="http://schemas.openxmlformats.org/officeDocument/2006/relationships/slide" Target="slide6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11" Type="http://schemas.openxmlformats.org/officeDocument/2006/relationships/slide" Target="slide4.xml"/><Relationship Id="rId5" Type="http://schemas.openxmlformats.org/officeDocument/2006/relationships/slide" Target="slide23.xml"/><Relationship Id="rId1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image" Target="../media/image4.jpeg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29.xml"/><Relationship Id="rId3" Type="http://schemas.openxmlformats.org/officeDocument/2006/relationships/image" Target="../media/image3.jpeg"/><Relationship Id="rId7" Type="http://schemas.openxmlformats.org/officeDocument/2006/relationships/image" Target="../media/image6.jfif"/><Relationship Id="rId12" Type="http://schemas.openxmlformats.org/officeDocument/2006/relationships/slide" Target="slide7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11" Type="http://schemas.openxmlformats.org/officeDocument/2006/relationships/slide" Target="slide4.xml"/><Relationship Id="rId5" Type="http://schemas.openxmlformats.org/officeDocument/2006/relationships/slide" Target="slide23.xml"/><Relationship Id="rId15" Type="http://schemas.openxmlformats.org/officeDocument/2006/relationships/image" Target="../media/image9.png"/><Relationship Id="rId10" Type="http://schemas.openxmlformats.org/officeDocument/2006/relationships/slide" Target="slide3.xml"/><Relationship Id="rId4" Type="http://schemas.openxmlformats.org/officeDocument/2006/relationships/image" Target="../media/image4.jpeg"/><Relationship Id="rId9" Type="http://schemas.openxmlformats.org/officeDocument/2006/relationships/slide" Target="slide5.xml"/><Relationship Id="rId14" Type="http://schemas.openxmlformats.org/officeDocument/2006/relationships/image" Target="../media/image7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0A9278-9D21-0E4F-0439-910E5E69A2ED}"/>
              </a:ext>
            </a:extLst>
          </p:cNvPr>
          <p:cNvSpPr/>
          <p:nvPr/>
        </p:nvSpPr>
        <p:spPr>
          <a:xfrm rot="5400000" flipV="1">
            <a:off x="3541778" y="-1862419"/>
            <a:ext cx="5108445" cy="105828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CE58-44F2-A617-25B0-0E74C9DCD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0" b="79766" l="10000" r="90000">
                        <a14:foregroundMark x1="53672" y1="18984" x2="47578" y2="15078"/>
                        <a14:foregroundMark x1="47422" y1="77813" x2="49141" y2="79766"/>
                        <a14:foregroundMark x1="47813" y1="36484" x2="49141" y2="41563"/>
                        <a14:foregroundMark x1="57813" y1="35859" x2="57813" y2="45469"/>
                        <a14:foregroundMark x1="56797" y1="33750" x2="56406" y2="47656"/>
                        <a14:foregroundMark x1="46406" y1="33359" x2="47813" y2="50000"/>
                      </a14:backgroundRemoval>
                    </a14:imgEffect>
                  </a14:imgLayer>
                </a14:imgProps>
              </a:ext>
            </a:extLst>
          </a:blip>
          <a:srcRect t="11765" b="16862"/>
          <a:stretch/>
        </p:blipFill>
        <p:spPr>
          <a:xfrm>
            <a:off x="1828591" y="383242"/>
            <a:ext cx="8534819" cy="60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33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B137C8-125F-E586-B528-83DD739C5657}"/>
              </a:ext>
            </a:extLst>
          </p:cNvPr>
          <p:cNvSpPr/>
          <p:nvPr/>
        </p:nvSpPr>
        <p:spPr>
          <a:xfrm>
            <a:off x="784972" y="628076"/>
            <a:ext cx="9315157" cy="4858324"/>
          </a:xfrm>
          <a:prstGeom prst="roundRect">
            <a:avLst>
              <a:gd name="adj" fmla="val 10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AEB9C-33A2-BA43-A369-FE8D9E352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/>
        </p:blipFill>
        <p:spPr>
          <a:xfrm>
            <a:off x="8818536" y="628076"/>
            <a:ext cx="2643107" cy="4858324"/>
          </a:xfrm>
          <a:prstGeom prst="roundRect">
            <a:avLst>
              <a:gd name="adj" fmla="val 21232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DF31207C-7DBA-4CEA-37DD-5B6700F13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pic>
        <p:nvPicPr>
          <p:cNvPr id="6" name="Picture 5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31E2419-FB34-B1C0-1084-C3D890F79E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898929-AECF-6281-C48D-A643AC9AA8D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6D5815-DFB4-7BF9-06CB-D1CFC0890B06}"/>
              </a:ext>
            </a:extLst>
          </p:cNvPr>
          <p:cNvSpPr txBox="1"/>
          <p:nvPr/>
        </p:nvSpPr>
        <p:spPr>
          <a:xfrm>
            <a:off x="446222" y="841141"/>
            <a:ext cx="8060073" cy="4638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تأکید رهبری: از نظریه تا عمل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• رسالت اصلی: عینی‌ سازی و عملیاتی کردن بیانیه (فراتر از بررسی نظری و تبلیغ).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•توصیه‌ های مهم (سخنرانی ۱۳۹۸)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گفتمان‌ سازی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•تفاوت با تبلیغ و تبیین.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•تبیین پیوسته = جریان اجتماعی.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•نهادینه شدن مفاهیم در چهار لایه: نخبگان، جوانان، مسئولان، توده مردم.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تشکیل لشکر صاحبان ذهن فعال و زبان گویا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o</a:t>
            </a: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ذهن فعال: تسلط بر نرم‌ افزار انقلاب، درک به‌ روز.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o</a:t>
            </a: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زبان گویا: توانایی انتقال مفاهیم به عموم.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95399-A38A-2210-9C71-69A4FDC8870E}"/>
              </a:ext>
            </a:extLst>
          </p:cNvPr>
          <p:cNvSpPr txBox="1"/>
          <p:nvPr/>
        </p:nvSpPr>
        <p:spPr>
          <a:xfrm>
            <a:off x="3316637" y="239380"/>
            <a:ext cx="3621255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بیانیه گام دوم: از نظریه تا عینیت</a:t>
            </a:r>
            <a:r>
              <a:rPr lang="fa-IR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‌بخشی</a:t>
            </a:r>
            <a:endParaRPr lang="en-US" sz="1800" kern="100" dirty="0">
              <a:solidFill>
                <a:schemeClr val="bg1"/>
              </a:solidFill>
              <a:effectLst/>
              <a:latin typeface="Microsoft Uighur" panose="02000000000000000000" pitchFamily="2" charset="-78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3E7996-8ADE-4474-B054-ADDF91DC4FF0}"/>
              </a:ext>
            </a:extLst>
          </p:cNvPr>
          <p:cNvSpPr/>
          <p:nvPr/>
        </p:nvSpPr>
        <p:spPr>
          <a:xfrm>
            <a:off x="5280848" y="5655776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69BBD3-1ABF-556D-9D12-EE84277C8409}"/>
              </a:ext>
            </a:extLst>
          </p:cNvPr>
          <p:cNvSpPr/>
          <p:nvPr/>
        </p:nvSpPr>
        <p:spPr>
          <a:xfrm>
            <a:off x="4257368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E12A91-E071-B296-4CA9-4EB8FF143367}"/>
              </a:ext>
            </a:extLst>
          </p:cNvPr>
          <p:cNvSpPr/>
          <p:nvPr/>
        </p:nvSpPr>
        <p:spPr>
          <a:xfrm>
            <a:off x="4593985" y="5654440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85856A-3944-2E2D-2D58-493F13C71F4B}"/>
              </a:ext>
            </a:extLst>
          </p:cNvPr>
          <p:cNvSpPr/>
          <p:nvPr/>
        </p:nvSpPr>
        <p:spPr>
          <a:xfrm>
            <a:off x="4944231" y="5662379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C3F0FE-C756-4FAE-2DE4-2826C058806D}"/>
              </a:ext>
            </a:extLst>
          </p:cNvPr>
          <p:cNvSpPr/>
          <p:nvPr/>
        </p:nvSpPr>
        <p:spPr>
          <a:xfrm>
            <a:off x="5631095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7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B137C8-125F-E586-B528-83DD739C5657}"/>
              </a:ext>
            </a:extLst>
          </p:cNvPr>
          <p:cNvSpPr/>
          <p:nvPr/>
        </p:nvSpPr>
        <p:spPr>
          <a:xfrm>
            <a:off x="784972" y="805912"/>
            <a:ext cx="9315157" cy="4680488"/>
          </a:xfrm>
          <a:prstGeom prst="roundRect">
            <a:avLst>
              <a:gd name="adj" fmla="val 10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AEB9C-33A2-BA43-A369-FE8D9E352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/>
        </p:blipFill>
        <p:spPr>
          <a:xfrm>
            <a:off x="8818536" y="805912"/>
            <a:ext cx="2643107" cy="4680488"/>
          </a:xfrm>
          <a:prstGeom prst="roundRect">
            <a:avLst>
              <a:gd name="adj" fmla="val 21232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DF31207C-7DBA-4CEA-37DD-5B6700F13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pic>
        <p:nvPicPr>
          <p:cNvPr id="6" name="Picture 5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31E2419-FB34-B1C0-1084-C3D890F79E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898929-AECF-6281-C48D-A643AC9AA8D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6D5815-DFB4-7BF9-06CB-D1CFC0890B06}"/>
              </a:ext>
            </a:extLst>
          </p:cNvPr>
          <p:cNvSpPr txBox="1"/>
          <p:nvPr/>
        </p:nvSpPr>
        <p:spPr>
          <a:xfrm>
            <a:off x="355723" y="1371600"/>
            <a:ext cx="8060073" cy="3605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نقش حلقه‌ های میانی مردمی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•حرکت پیش برنده پس از گفتمان‌ سازی.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•متشکل از جوانان و مردم پای ‌کار.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جمع‌ بندی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•دو بال عملیاتی ‌سازی: گفتمان‌ سازی و حلقه‌ های میانی.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•محور اصلی بیانیه: جوان متعهد.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95399-A38A-2210-9C71-69A4FDC8870E}"/>
              </a:ext>
            </a:extLst>
          </p:cNvPr>
          <p:cNvSpPr txBox="1"/>
          <p:nvPr/>
        </p:nvSpPr>
        <p:spPr>
          <a:xfrm>
            <a:off x="3316637" y="239380"/>
            <a:ext cx="3621255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بیانیه گام دوم: از نظریه تا عینیت</a:t>
            </a:r>
            <a:r>
              <a:rPr lang="fa-IR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‌بخشی</a:t>
            </a:r>
            <a:endParaRPr lang="en-US" sz="1800" kern="100" dirty="0">
              <a:solidFill>
                <a:schemeClr val="bg1"/>
              </a:solidFill>
              <a:effectLst/>
              <a:latin typeface="Microsoft Uighur" panose="02000000000000000000" pitchFamily="2" charset="-78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E931E0-C3B7-6686-EA5B-06CF35ADE1BC}"/>
              </a:ext>
            </a:extLst>
          </p:cNvPr>
          <p:cNvSpPr/>
          <p:nvPr/>
        </p:nvSpPr>
        <p:spPr>
          <a:xfrm>
            <a:off x="5644723" y="5654440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BBBDF2-C5EB-8678-B76E-9FFF0B6D4054}"/>
              </a:ext>
            </a:extLst>
          </p:cNvPr>
          <p:cNvSpPr/>
          <p:nvPr/>
        </p:nvSpPr>
        <p:spPr>
          <a:xfrm>
            <a:off x="4257368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710741-3CF0-2AE0-C667-6403B19029E9}"/>
              </a:ext>
            </a:extLst>
          </p:cNvPr>
          <p:cNvSpPr/>
          <p:nvPr/>
        </p:nvSpPr>
        <p:spPr>
          <a:xfrm>
            <a:off x="4593985" y="5654440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C37CA9-6BDA-7062-9171-55E84E2ED887}"/>
              </a:ext>
            </a:extLst>
          </p:cNvPr>
          <p:cNvSpPr/>
          <p:nvPr/>
        </p:nvSpPr>
        <p:spPr>
          <a:xfrm>
            <a:off x="4944231" y="5662379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A9E04F-BFDC-6C90-D90D-988D316F6969}"/>
              </a:ext>
            </a:extLst>
          </p:cNvPr>
          <p:cNvSpPr/>
          <p:nvPr/>
        </p:nvSpPr>
        <p:spPr>
          <a:xfrm>
            <a:off x="5294477" y="5662225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4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FE951B-7709-EA5A-917B-EA9735F16C06}"/>
              </a:ext>
            </a:extLst>
          </p:cNvPr>
          <p:cNvSpPr/>
          <p:nvPr/>
        </p:nvSpPr>
        <p:spPr>
          <a:xfrm>
            <a:off x="730357" y="709335"/>
            <a:ext cx="9975743" cy="4773479"/>
          </a:xfrm>
          <a:prstGeom prst="roundRect">
            <a:avLst>
              <a:gd name="adj" fmla="val 1057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6C9CB-21EA-F60C-D609-FE473E71E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-294"/>
          <a:stretch/>
        </p:blipFill>
        <p:spPr>
          <a:xfrm>
            <a:off x="8418179" y="709336"/>
            <a:ext cx="3151952" cy="4773478"/>
          </a:xfrm>
          <a:prstGeom prst="roundRect">
            <a:avLst>
              <a:gd name="adj" fmla="val 17635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63C25587-406E-F890-1482-E1975D4A8B1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5CA5164-6AA3-E6C3-3A02-8D31E3A16F5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5AC15C1E-0713-480C-AED3-5FFFC1A7E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5A7D07-2D5E-955B-7E63-4E19CD677D26}"/>
              </a:ext>
            </a:extLst>
          </p:cNvPr>
          <p:cNvSpPr txBox="1"/>
          <p:nvPr/>
        </p:nvSpPr>
        <p:spPr>
          <a:xfrm>
            <a:off x="2918903" y="320638"/>
            <a:ext cx="389394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نقش‌آفرینی جوان متعهد: عظمت در گام دوم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F52E8-4CD8-5541-5F42-7FF08114F9F5}"/>
              </a:ext>
            </a:extLst>
          </p:cNvPr>
          <p:cNvSpPr txBox="1"/>
          <p:nvPr/>
        </p:nvSpPr>
        <p:spPr>
          <a:xfrm>
            <a:off x="1893196" y="846740"/>
            <a:ext cx="6098582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solidFill>
                  <a:srgbClr val="005500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     </a:t>
            </a:r>
            <a:r>
              <a:rPr lang="en-US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 </a:t>
            </a: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مقدمه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اشاره رهبری به </a:t>
            </a: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عظمت نقش‌آفرینی جوان متعهد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طرح در کنار سه عظمت دیگر.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solidFill>
                  <a:srgbClr val="005500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      </a:t>
            </a: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عظمت اول - پیروزی انقلاب اسلامی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بروز و ظهور ابرقدرت اسلامی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در دنیای دوقطبی.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ادعای ابرقدرتی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و تقابل با شرق و غرب.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حرف نو: اسلام ناب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(نه شرقی، نه غربی).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پیروزی معجزه‌آسا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A2E8E7-9268-7175-BA1B-3B85533FC974}"/>
              </a:ext>
            </a:extLst>
          </p:cNvPr>
          <p:cNvSpPr/>
          <p:nvPr/>
        </p:nvSpPr>
        <p:spPr>
          <a:xfrm>
            <a:off x="3895609" y="565307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83AE40-8097-5EF9-B55C-805C5B392621}"/>
              </a:ext>
            </a:extLst>
          </p:cNvPr>
          <p:cNvSpPr/>
          <p:nvPr/>
        </p:nvSpPr>
        <p:spPr>
          <a:xfrm>
            <a:off x="4233482" y="5653179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5D7773-5E78-57A2-34A5-554A15C02BB5}"/>
              </a:ext>
            </a:extLst>
          </p:cNvPr>
          <p:cNvSpPr/>
          <p:nvPr/>
        </p:nvSpPr>
        <p:spPr>
          <a:xfrm>
            <a:off x="4570251" y="565307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4675C1-D872-3301-55E6-F9D85720D139}"/>
              </a:ext>
            </a:extLst>
          </p:cNvPr>
          <p:cNvSpPr/>
          <p:nvPr/>
        </p:nvSpPr>
        <p:spPr>
          <a:xfrm>
            <a:off x="4907020" y="5653071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FA2C07-816C-B40F-13CE-4A49F68E4344}"/>
              </a:ext>
            </a:extLst>
          </p:cNvPr>
          <p:cNvSpPr/>
          <p:nvPr/>
        </p:nvSpPr>
        <p:spPr>
          <a:xfrm>
            <a:off x="5270592" y="5653071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A74E590-3220-12FD-6E02-A255AF15CDF5}"/>
              </a:ext>
            </a:extLst>
          </p:cNvPr>
          <p:cNvSpPr/>
          <p:nvPr/>
        </p:nvSpPr>
        <p:spPr>
          <a:xfrm>
            <a:off x="5608465" y="5650148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8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FE951B-7709-EA5A-917B-EA9735F16C06}"/>
              </a:ext>
            </a:extLst>
          </p:cNvPr>
          <p:cNvSpPr/>
          <p:nvPr/>
        </p:nvSpPr>
        <p:spPr>
          <a:xfrm>
            <a:off x="730357" y="709335"/>
            <a:ext cx="9975743" cy="4773479"/>
          </a:xfrm>
          <a:prstGeom prst="roundRect">
            <a:avLst>
              <a:gd name="adj" fmla="val 1057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6C9CB-21EA-F60C-D609-FE473E71E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-294"/>
          <a:stretch/>
        </p:blipFill>
        <p:spPr>
          <a:xfrm>
            <a:off x="8418179" y="709336"/>
            <a:ext cx="3151952" cy="4773478"/>
          </a:xfrm>
          <a:prstGeom prst="roundRect">
            <a:avLst>
              <a:gd name="adj" fmla="val 17635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63C25587-406E-F890-1482-E1975D4A8B1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5CA5164-6AA3-E6C3-3A02-8D31E3A16F5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5AC15C1E-0713-480C-AED3-5FFFC1A7E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5A7D07-2D5E-955B-7E63-4E19CD677D26}"/>
              </a:ext>
            </a:extLst>
          </p:cNvPr>
          <p:cNvSpPr txBox="1"/>
          <p:nvPr/>
        </p:nvSpPr>
        <p:spPr>
          <a:xfrm>
            <a:off x="2918903" y="320638"/>
            <a:ext cx="389394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نقش‌آفرینی جوان متعهد: عظمت در گام دوم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F52E8-4CD8-5541-5F42-7FF08114F9F5}"/>
              </a:ext>
            </a:extLst>
          </p:cNvPr>
          <p:cNvSpPr txBox="1"/>
          <p:nvPr/>
        </p:nvSpPr>
        <p:spPr>
          <a:xfrm>
            <a:off x="1816586" y="791661"/>
            <a:ext cx="6098582" cy="4608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عظمت دوم - راه طی شده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چهل سال راه:</a:t>
            </a:r>
            <a:r>
              <a:rPr lang="ar-SA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درس‌ها، عبرت‌ها، پیروزی‌ها، شکست‌ها.</a:t>
            </a:r>
            <a:endParaRPr lang="en-US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دفاع مقدس:</a:t>
            </a:r>
            <a:r>
              <a:rPr lang="ar-SA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رویارویی کفر و ایمان.</a:t>
            </a:r>
            <a:endParaRPr lang="en-US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معجزه اجتماعی</a:t>
            </a:r>
            <a:r>
              <a:rPr lang="ar-SA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راه طی شده (فراتر از محاسبات مادی).</a:t>
            </a:r>
            <a:endParaRPr lang="en-US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عظمت سوم - ظهور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عظمت چشم‌انداز ظهور</a:t>
            </a:r>
            <a:r>
              <a:rPr lang="ar-SA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و حکومت جهانی.</a:t>
            </a:r>
            <a:endParaRPr lang="en-US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0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محور اصلی – عظمت نقش‌آفرینی جوان متعهد</a:t>
            </a:r>
            <a:endParaRPr lang="en-US" sz="2000" kern="100" dirty="0">
              <a:solidFill>
                <a:schemeClr val="tx2"/>
              </a:solidFill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_</a:t>
            </a:r>
            <a:r>
              <a:rPr lang="ar-SA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پیشبرد چهل سال دوم</a:t>
            </a:r>
            <a:r>
              <a:rPr lang="ar-SA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_</a:t>
            </a:r>
            <a:r>
              <a:rPr lang="ar-SA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چرایی جوان:</a:t>
            </a:r>
            <a:r>
              <a:rPr lang="ar-SA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endParaRPr lang="en-US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جمعیت جوان (</a:t>
            </a:r>
            <a:r>
              <a:rPr lang="fa-IR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۵۰%).</a:t>
            </a:r>
            <a:endParaRPr lang="en-US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انرژی، تحول‌خواهی، قدرت تحلیل/تبیین/حرکت/جریان‌سازی.</a:t>
            </a:r>
            <a:endParaRPr lang="en-US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788F3-F0B7-3FA4-88A0-049DB60E1F0B}"/>
              </a:ext>
            </a:extLst>
          </p:cNvPr>
          <p:cNvSpPr/>
          <p:nvPr/>
        </p:nvSpPr>
        <p:spPr>
          <a:xfrm>
            <a:off x="4206679" y="5649923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817FA5-BA2D-A65D-1987-A01ADF15BFA3}"/>
              </a:ext>
            </a:extLst>
          </p:cNvPr>
          <p:cNvSpPr/>
          <p:nvPr/>
        </p:nvSpPr>
        <p:spPr>
          <a:xfrm>
            <a:off x="3842003" y="5649923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5B5515-F376-9959-4F58-9AB0069707CB}"/>
              </a:ext>
            </a:extLst>
          </p:cNvPr>
          <p:cNvSpPr/>
          <p:nvPr/>
        </p:nvSpPr>
        <p:spPr>
          <a:xfrm>
            <a:off x="4570251" y="565307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A9ADB5-D2F3-5FE0-0919-1B69A641DB7A}"/>
              </a:ext>
            </a:extLst>
          </p:cNvPr>
          <p:cNvSpPr/>
          <p:nvPr/>
        </p:nvSpPr>
        <p:spPr>
          <a:xfrm>
            <a:off x="4907020" y="5653071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0568E39-8756-7DFF-BFB4-308EC18094F8}"/>
              </a:ext>
            </a:extLst>
          </p:cNvPr>
          <p:cNvSpPr/>
          <p:nvPr/>
        </p:nvSpPr>
        <p:spPr>
          <a:xfrm>
            <a:off x="5270592" y="5653071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0DFC07-E05A-1354-0546-E0E25F522A02}"/>
              </a:ext>
            </a:extLst>
          </p:cNvPr>
          <p:cNvSpPr/>
          <p:nvPr/>
        </p:nvSpPr>
        <p:spPr>
          <a:xfrm>
            <a:off x="5608465" y="5650148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89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FE951B-7709-EA5A-917B-EA9735F16C06}"/>
              </a:ext>
            </a:extLst>
          </p:cNvPr>
          <p:cNvSpPr/>
          <p:nvPr/>
        </p:nvSpPr>
        <p:spPr>
          <a:xfrm>
            <a:off x="730357" y="709335"/>
            <a:ext cx="9975743" cy="4773479"/>
          </a:xfrm>
          <a:prstGeom prst="roundRect">
            <a:avLst>
              <a:gd name="adj" fmla="val 1057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6C9CB-21EA-F60C-D609-FE473E71E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-294"/>
          <a:stretch/>
        </p:blipFill>
        <p:spPr>
          <a:xfrm>
            <a:off x="8418179" y="709336"/>
            <a:ext cx="3151952" cy="4773478"/>
          </a:xfrm>
          <a:prstGeom prst="roundRect">
            <a:avLst>
              <a:gd name="adj" fmla="val 17635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63C25587-406E-F890-1482-E1975D4A8B1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5CA5164-6AA3-E6C3-3A02-8D31E3A16F5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5AC15C1E-0713-480C-AED3-5FFFC1A7E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5A7D07-2D5E-955B-7E63-4E19CD677D26}"/>
              </a:ext>
            </a:extLst>
          </p:cNvPr>
          <p:cNvSpPr txBox="1"/>
          <p:nvPr/>
        </p:nvSpPr>
        <p:spPr>
          <a:xfrm>
            <a:off x="2918903" y="320638"/>
            <a:ext cx="389394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نقش‌آفرینی جوان متعهد: عظمت در گام دوم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F52E8-4CD8-5541-5F42-7FF08114F9F5}"/>
              </a:ext>
            </a:extLst>
          </p:cNvPr>
          <p:cNvSpPr txBox="1"/>
          <p:nvPr/>
        </p:nvSpPr>
        <p:spPr>
          <a:xfrm>
            <a:off x="1726632" y="1045351"/>
            <a:ext cx="6098582" cy="4037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ویژگی‌های جوان متعهد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آمادگی پذیرش مسئولیت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عدم بی‌تفاوتی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به جامعه.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انگیزه و امید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احساس مسئولیت در سطوح مختلف: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بشریت، هویت ملی، ارزش‌های اسلامی در لایه حکمرانی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آمادگی نقش‌آفرینی اساسی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در انقلاب.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محور و مخاطب گام دوم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484EC6-5B92-1003-3A55-1FA5A1C9E326}"/>
              </a:ext>
            </a:extLst>
          </p:cNvPr>
          <p:cNvSpPr/>
          <p:nvPr/>
        </p:nvSpPr>
        <p:spPr>
          <a:xfrm>
            <a:off x="4578274" y="564992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B99E641-C9C0-C553-33EC-EDBA7F8B34EE}"/>
              </a:ext>
            </a:extLst>
          </p:cNvPr>
          <p:cNvSpPr/>
          <p:nvPr/>
        </p:nvSpPr>
        <p:spPr>
          <a:xfrm>
            <a:off x="3842003" y="5649923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08AD3-12B8-52D4-0098-E82CC6F2240D}"/>
              </a:ext>
            </a:extLst>
          </p:cNvPr>
          <p:cNvSpPr/>
          <p:nvPr/>
        </p:nvSpPr>
        <p:spPr>
          <a:xfrm>
            <a:off x="4213104" y="5652243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8FFD133-3952-ABD0-34B4-8787DBE58752}"/>
              </a:ext>
            </a:extLst>
          </p:cNvPr>
          <p:cNvSpPr/>
          <p:nvPr/>
        </p:nvSpPr>
        <p:spPr>
          <a:xfrm>
            <a:off x="4907020" y="5653071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F3FEB6-ABCD-A84A-3611-45E4E4160223}"/>
              </a:ext>
            </a:extLst>
          </p:cNvPr>
          <p:cNvSpPr/>
          <p:nvPr/>
        </p:nvSpPr>
        <p:spPr>
          <a:xfrm>
            <a:off x="5270592" y="5653071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BAD198-A634-D39D-E930-B57B3E1C650C}"/>
              </a:ext>
            </a:extLst>
          </p:cNvPr>
          <p:cNvSpPr/>
          <p:nvPr/>
        </p:nvSpPr>
        <p:spPr>
          <a:xfrm>
            <a:off x="5608465" y="5650148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FE951B-7709-EA5A-917B-EA9735F16C06}"/>
              </a:ext>
            </a:extLst>
          </p:cNvPr>
          <p:cNvSpPr/>
          <p:nvPr/>
        </p:nvSpPr>
        <p:spPr>
          <a:xfrm>
            <a:off x="730357" y="709335"/>
            <a:ext cx="9975743" cy="4773479"/>
          </a:xfrm>
          <a:prstGeom prst="roundRect">
            <a:avLst>
              <a:gd name="adj" fmla="val 1057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6C9CB-21EA-F60C-D609-FE473E71E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-294"/>
          <a:stretch/>
        </p:blipFill>
        <p:spPr>
          <a:xfrm>
            <a:off x="8418179" y="709336"/>
            <a:ext cx="3151952" cy="4773478"/>
          </a:xfrm>
          <a:prstGeom prst="roundRect">
            <a:avLst>
              <a:gd name="adj" fmla="val 17635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63C25587-406E-F890-1482-E1975D4A8B1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5CA5164-6AA3-E6C3-3A02-8D31E3A16F5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5AC15C1E-0713-480C-AED3-5FFFC1A7E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5A7D07-2D5E-955B-7E63-4E19CD677D26}"/>
              </a:ext>
            </a:extLst>
          </p:cNvPr>
          <p:cNvSpPr txBox="1"/>
          <p:nvPr/>
        </p:nvSpPr>
        <p:spPr>
          <a:xfrm>
            <a:off x="2918903" y="320638"/>
            <a:ext cx="389394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نقش‌آفرینی جوان متعهد: عظمت در گام دوم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F52E8-4CD8-5541-5F42-7FF08114F9F5}"/>
              </a:ext>
            </a:extLst>
          </p:cNvPr>
          <p:cNvSpPr txBox="1"/>
          <p:nvPr/>
        </p:nvSpPr>
        <p:spPr>
          <a:xfrm>
            <a:off x="1726632" y="861263"/>
            <a:ext cx="6098582" cy="446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ضرورت حرکت جوان متعهد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حرکت چهل سال دوم: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بر عهده جوانان.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محوریت و شأن محوری جوان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اقدامات برای پرورش جوان متعهد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احساس دغدغه و دردمندی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داشتن انگیزه بالا و دائمی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تبدیل انگیزه به اراده و باور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جنگ باورها و اراده‌ها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(جنگ اصلی).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تلاش دشمن برای تضعیف انگیزه و اراده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719564-4C6B-3B64-2CC8-FB2F39250D5D}"/>
              </a:ext>
            </a:extLst>
          </p:cNvPr>
          <p:cNvSpPr/>
          <p:nvPr/>
        </p:nvSpPr>
        <p:spPr>
          <a:xfrm>
            <a:off x="4925757" y="564992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925DA4-BD8B-D4F3-27FC-4F6B524F0A3A}"/>
              </a:ext>
            </a:extLst>
          </p:cNvPr>
          <p:cNvSpPr/>
          <p:nvPr/>
        </p:nvSpPr>
        <p:spPr>
          <a:xfrm>
            <a:off x="3842003" y="5649923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D34D2F5-E21D-F4DA-6569-60995AAD6A09}"/>
              </a:ext>
            </a:extLst>
          </p:cNvPr>
          <p:cNvSpPr/>
          <p:nvPr/>
        </p:nvSpPr>
        <p:spPr>
          <a:xfrm>
            <a:off x="4213104" y="5652243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436311-A6A0-3FAC-77AD-56F8255D0A55}"/>
              </a:ext>
            </a:extLst>
          </p:cNvPr>
          <p:cNvSpPr/>
          <p:nvPr/>
        </p:nvSpPr>
        <p:spPr>
          <a:xfrm>
            <a:off x="4550977" y="564992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F3005C9-D02A-AD61-93DA-8E15E77ADDDB}"/>
              </a:ext>
            </a:extLst>
          </p:cNvPr>
          <p:cNvSpPr/>
          <p:nvPr/>
        </p:nvSpPr>
        <p:spPr>
          <a:xfrm>
            <a:off x="5270592" y="5653071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C6F8D80-AA95-7884-D4FF-1E78526D8966}"/>
              </a:ext>
            </a:extLst>
          </p:cNvPr>
          <p:cNvSpPr/>
          <p:nvPr/>
        </p:nvSpPr>
        <p:spPr>
          <a:xfrm>
            <a:off x="5608465" y="5650148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61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FE951B-7709-EA5A-917B-EA9735F16C06}"/>
              </a:ext>
            </a:extLst>
          </p:cNvPr>
          <p:cNvSpPr/>
          <p:nvPr/>
        </p:nvSpPr>
        <p:spPr>
          <a:xfrm>
            <a:off x="730357" y="709335"/>
            <a:ext cx="9975743" cy="4773479"/>
          </a:xfrm>
          <a:prstGeom prst="roundRect">
            <a:avLst>
              <a:gd name="adj" fmla="val 1057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6C9CB-21EA-F60C-D609-FE473E71E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-294"/>
          <a:stretch/>
        </p:blipFill>
        <p:spPr>
          <a:xfrm>
            <a:off x="8418179" y="709336"/>
            <a:ext cx="3151952" cy="4773478"/>
          </a:xfrm>
          <a:prstGeom prst="roundRect">
            <a:avLst>
              <a:gd name="adj" fmla="val 17635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63C25587-406E-F890-1482-E1975D4A8B1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5CA5164-6AA3-E6C3-3A02-8D31E3A16F5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5AC15C1E-0713-480C-AED3-5FFFC1A7E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5A7D07-2D5E-955B-7E63-4E19CD677D26}"/>
              </a:ext>
            </a:extLst>
          </p:cNvPr>
          <p:cNvSpPr txBox="1"/>
          <p:nvPr/>
        </p:nvSpPr>
        <p:spPr>
          <a:xfrm>
            <a:off x="2918903" y="320638"/>
            <a:ext cx="389394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نقش‌آفرینی جوان متعهد: عظمت در گام دوم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F52E8-4CD8-5541-5F42-7FF08114F9F5}"/>
              </a:ext>
            </a:extLst>
          </p:cNvPr>
          <p:cNvSpPr txBox="1"/>
          <p:nvPr/>
        </p:nvSpPr>
        <p:spPr>
          <a:xfrm>
            <a:off x="982643" y="1293176"/>
            <a:ext cx="6910814" cy="3605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تقویت انگیزه و اراده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ضرورت تقویت انگیزه و اراده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برای پیشبرد گام دوم.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کسب مهارت و شناخت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ضرورت کسب مهارت و خبرگی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در نقش‌آفرینی.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آشنایی با راهکارها و الگوها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درک تفاوت الگوهای حرکت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(انقلاب اسلامی در برابر تمدن غرب).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شکل‌گیری حرکت در زمین انقلاب اسلامی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C2E0A8-9474-0090-E201-0A1FB6D0F47E}"/>
              </a:ext>
            </a:extLst>
          </p:cNvPr>
          <p:cNvSpPr/>
          <p:nvPr/>
        </p:nvSpPr>
        <p:spPr>
          <a:xfrm>
            <a:off x="5270591" y="564818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0A40C2-C76E-E014-CE2B-3496B3F35994}"/>
              </a:ext>
            </a:extLst>
          </p:cNvPr>
          <p:cNvSpPr/>
          <p:nvPr/>
        </p:nvSpPr>
        <p:spPr>
          <a:xfrm>
            <a:off x="3842003" y="5649923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67AC0F-C1AB-9178-8892-8164268E9642}"/>
              </a:ext>
            </a:extLst>
          </p:cNvPr>
          <p:cNvSpPr/>
          <p:nvPr/>
        </p:nvSpPr>
        <p:spPr>
          <a:xfrm>
            <a:off x="4213104" y="5652243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A173E6-E00E-E4B7-28F0-2542DD22CCFC}"/>
              </a:ext>
            </a:extLst>
          </p:cNvPr>
          <p:cNvSpPr/>
          <p:nvPr/>
        </p:nvSpPr>
        <p:spPr>
          <a:xfrm>
            <a:off x="4550977" y="564992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DB5078-0EEF-6C01-07B2-50B93136CBD2}"/>
              </a:ext>
            </a:extLst>
          </p:cNvPr>
          <p:cNvSpPr/>
          <p:nvPr/>
        </p:nvSpPr>
        <p:spPr>
          <a:xfrm>
            <a:off x="4910784" y="564992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FAF0B74-48B9-B5EB-15AA-401E7AF0CDA0}"/>
              </a:ext>
            </a:extLst>
          </p:cNvPr>
          <p:cNvSpPr/>
          <p:nvPr/>
        </p:nvSpPr>
        <p:spPr>
          <a:xfrm>
            <a:off x="5608465" y="5650148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91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FE951B-7709-EA5A-917B-EA9735F16C06}"/>
              </a:ext>
            </a:extLst>
          </p:cNvPr>
          <p:cNvSpPr/>
          <p:nvPr/>
        </p:nvSpPr>
        <p:spPr>
          <a:xfrm>
            <a:off x="730357" y="709335"/>
            <a:ext cx="9975743" cy="4773479"/>
          </a:xfrm>
          <a:prstGeom prst="roundRect">
            <a:avLst>
              <a:gd name="adj" fmla="val 1057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6C9CB-21EA-F60C-D609-FE473E71E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-294"/>
          <a:stretch/>
        </p:blipFill>
        <p:spPr>
          <a:xfrm>
            <a:off x="8418179" y="709336"/>
            <a:ext cx="3151952" cy="4773478"/>
          </a:xfrm>
          <a:prstGeom prst="roundRect">
            <a:avLst>
              <a:gd name="adj" fmla="val 17635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63C25587-406E-F890-1482-E1975D4A8B1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5CA5164-6AA3-E6C3-3A02-8D31E3A16F5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5AC15C1E-0713-480C-AED3-5FFFC1A7E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5A7D07-2D5E-955B-7E63-4E19CD677D26}"/>
              </a:ext>
            </a:extLst>
          </p:cNvPr>
          <p:cNvSpPr txBox="1"/>
          <p:nvPr/>
        </p:nvSpPr>
        <p:spPr>
          <a:xfrm>
            <a:off x="2918903" y="320638"/>
            <a:ext cx="389394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نقش‌آفرینی جوان متعهد: عظمت در گام دوم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F52E8-4CD8-5541-5F42-7FF08114F9F5}"/>
              </a:ext>
            </a:extLst>
          </p:cNvPr>
          <p:cNvSpPr txBox="1"/>
          <p:nvPr/>
        </p:nvSpPr>
        <p:spPr>
          <a:xfrm>
            <a:off x="603663" y="1574984"/>
            <a:ext cx="7598989" cy="3042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عوامل مؤثر در احساس مسئولیت و نقش‌آفرینی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لشکر ذهن فعال و زبان گویا: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برانگیزاننده انگیزه.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انگیزه دائمی و بالا: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برگرفته از ایمان.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تبدیل ایمان به عمل صالح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(هنر امام).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فناوری: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اقناع ذهن و قلب.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جریان‌های حلقه‌های میانی: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نقش‌آفرینی در چارچوب الگوهای انقلاب.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83F30F-C000-17CC-DD1A-D730509F9A66}"/>
              </a:ext>
            </a:extLst>
          </p:cNvPr>
          <p:cNvSpPr/>
          <p:nvPr/>
        </p:nvSpPr>
        <p:spPr>
          <a:xfrm>
            <a:off x="5623054" y="564992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988B90-9962-26C9-34E6-2CAF7733CA77}"/>
              </a:ext>
            </a:extLst>
          </p:cNvPr>
          <p:cNvSpPr/>
          <p:nvPr/>
        </p:nvSpPr>
        <p:spPr>
          <a:xfrm>
            <a:off x="3842003" y="5649923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A2983E-99ED-F6C5-7351-8125576BA45D}"/>
              </a:ext>
            </a:extLst>
          </p:cNvPr>
          <p:cNvSpPr/>
          <p:nvPr/>
        </p:nvSpPr>
        <p:spPr>
          <a:xfrm>
            <a:off x="4213104" y="5652243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80A216C-63C8-89E1-7C46-4616EF4CE01E}"/>
              </a:ext>
            </a:extLst>
          </p:cNvPr>
          <p:cNvSpPr/>
          <p:nvPr/>
        </p:nvSpPr>
        <p:spPr>
          <a:xfrm>
            <a:off x="4550977" y="564992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5E3C78-E87D-3743-3E33-DB608F392592}"/>
              </a:ext>
            </a:extLst>
          </p:cNvPr>
          <p:cNvSpPr/>
          <p:nvPr/>
        </p:nvSpPr>
        <p:spPr>
          <a:xfrm>
            <a:off x="4910784" y="564992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B8A3248-89AE-661E-5562-56D99C47F9D0}"/>
              </a:ext>
            </a:extLst>
          </p:cNvPr>
          <p:cNvSpPr/>
          <p:nvPr/>
        </p:nvSpPr>
        <p:spPr>
          <a:xfrm>
            <a:off x="5266919" y="564992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2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58FF12-FD5D-9276-D49D-DF307251E04D}"/>
              </a:ext>
            </a:extLst>
          </p:cNvPr>
          <p:cNvSpPr/>
          <p:nvPr/>
        </p:nvSpPr>
        <p:spPr>
          <a:xfrm>
            <a:off x="860721" y="721171"/>
            <a:ext cx="10470557" cy="4773478"/>
          </a:xfrm>
          <a:prstGeom prst="roundRect">
            <a:avLst>
              <a:gd name="adj" fmla="val 123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22FE5-5E60-0D51-53C8-647B12E10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r="19113"/>
          <a:stretch/>
        </p:blipFill>
        <p:spPr>
          <a:xfrm>
            <a:off x="664440" y="721171"/>
            <a:ext cx="3223648" cy="4846949"/>
          </a:xfrm>
          <a:prstGeom prst="roundRect">
            <a:avLst>
              <a:gd name="adj" fmla="val 26796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19F86579-010A-EA2A-CB5D-48F466C4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39094D-D89C-C97C-3034-AD09686948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D11207-0055-4BBB-8E50-E508BBA5D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9E2943-DF95-DBC5-BE02-7B39004E02D7}"/>
              </a:ext>
            </a:extLst>
          </p:cNvPr>
          <p:cNvSpPr txBox="1"/>
          <p:nvPr/>
        </p:nvSpPr>
        <p:spPr>
          <a:xfrm>
            <a:off x="5238427" y="332475"/>
            <a:ext cx="3816457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محوریت جوانان متعهد: پیشران تمدن اسلامی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B7167A-8F82-F4BB-0419-86CFFF6784B2}"/>
              </a:ext>
            </a:extLst>
          </p:cNvPr>
          <p:cNvSpPr txBox="1"/>
          <p:nvPr/>
        </p:nvSpPr>
        <p:spPr>
          <a:xfrm>
            <a:off x="3246894" y="854697"/>
            <a:ext cx="7799521" cy="4506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محور حرکت عمومی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جوان متعهد انقلابی: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محور حرکت عمومی.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تعبیر غنی و پرمحتوای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رهبری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درباره نقش‌آفرینی جوان متعهد = عظمت نقش‌آفرینی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تأثیرگذاری عظیم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در حرکت عمومی.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منشأ، موتور محرک، پیشران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حرکت عمومی= جوان متعهد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اولویت حرکت عمومی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اولویت و فوریت: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پای کار آمدن جوانان متعهد.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نقش سایر اقشار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نقش همه ملت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در حرکت عمومی.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لزوم یافتن جایگاه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آحاد مردم.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C9008B-3474-4B9F-6C6B-D56885CDBF36}"/>
              </a:ext>
            </a:extLst>
          </p:cNvPr>
          <p:cNvSpPr/>
          <p:nvPr/>
        </p:nvSpPr>
        <p:spPr>
          <a:xfrm>
            <a:off x="6313344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3744485-A641-EFDD-19D5-47E3A0062158}"/>
              </a:ext>
            </a:extLst>
          </p:cNvPr>
          <p:cNvSpPr/>
          <p:nvPr/>
        </p:nvSpPr>
        <p:spPr>
          <a:xfrm>
            <a:off x="6651217" y="562828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0181F7-934A-D7C6-593E-C18A66484EF1}"/>
              </a:ext>
            </a:extLst>
          </p:cNvPr>
          <p:cNvSpPr/>
          <p:nvPr/>
        </p:nvSpPr>
        <p:spPr>
          <a:xfrm>
            <a:off x="6987986" y="5628175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1B36E9-F09A-5B10-2C28-B18E3F26B702}"/>
              </a:ext>
            </a:extLst>
          </p:cNvPr>
          <p:cNvSpPr/>
          <p:nvPr/>
        </p:nvSpPr>
        <p:spPr>
          <a:xfrm>
            <a:off x="7324755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5CC90A-14F3-96FD-A801-F2A9153770D9}"/>
              </a:ext>
            </a:extLst>
          </p:cNvPr>
          <p:cNvSpPr/>
          <p:nvPr/>
        </p:nvSpPr>
        <p:spPr>
          <a:xfrm>
            <a:off x="7661372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57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58FF12-FD5D-9276-D49D-DF307251E04D}"/>
              </a:ext>
            </a:extLst>
          </p:cNvPr>
          <p:cNvSpPr/>
          <p:nvPr/>
        </p:nvSpPr>
        <p:spPr>
          <a:xfrm>
            <a:off x="860721" y="721171"/>
            <a:ext cx="10470557" cy="4773478"/>
          </a:xfrm>
          <a:prstGeom prst="roundRect">
            <a:avLst>
              <a:gd name="adj" fmla="val 123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22FE5-5E60-0D51-53C8-647B12E10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r="19113"/>
          <a:stretch/>
        </p:blipFill>
        <p:spPr>
          <a:xfrm>
            <a:off x="664440" y="721171"/>
            <a:ext cx="3223648" cy="4846949"/>
          </a:xfrm>
          <a:prstGeom prst="roundRect">
            <a:avLst>
              <a:gd name="adj" fmla="val 26796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19F86579-010A-EA2A-CB5D-48F466C4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39094D-D89C-C97C-3034-AD09686948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D11207-0055-4BBB-8E50-E508BBA5D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9E2943-DF95-DBC5-BE02-7B39004E02D7}"/>
              </a:ext>
            </a:extLst>
          </p:cNvPr>
          <p:cNvSpPr txBox="1"/>
          <p:nvPr/>
        </p:nvSpPr>
        <p:spPr>
          <a:xfrm>
            <a:off x="5238427" y="332475"/>
            <a:ext cx="3816457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محوریت جوانان متعهد: پیشران تمدن اسلامی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B7167A-8F82-F4BB-0419-86CFFF6784B2}"/>
              </a:ext>
            </a:extLst>
          </p:cNvPr>
          <p:cNvSpPr txBox="1"/>
          <p:nvPr/>
        </p:nvSpPr>
        <p:spPr>
          <a:xfrm>
            <a:off x="3091911" y="807248"/>
            <a:ext cx="7799521" cy="4601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ویژگی‌های حرکت عمومی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سرعت، انتظام، جهت‌گیری دقیق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عقلانیت، دوری از هرج و مرج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جهت‌دار به سوی جامعه و تمدن اسلامی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هدفمند و منظم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برای رسیدن به نتایج مطلوب.</a:t>
            </a:r>
            <a:endParaRPr lang="en-US" sz="2400" kern="100" dirty="0"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دلیل محوریت جوانان متعهد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آمادگی جوانان متعهد برای پذیرش مسئولیت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r>
              <a:rPr lang="ar-SA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(کشور، انقلاب، رهبر، آینده)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انگیزه بخشی و خودانگیختگی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جوانان متعهد.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حضور جوانان: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موجب پای کار آمدن بقیه مردم.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AEA453-F8CE-A76A-291B-E5C282891C9E}"/>
              </a:ext>
            </a:extLst>
          </p:cNvPr>
          <p:cNvSpPr/>
          <p:nvPr/>
        </p:nvSpPr>
        <p:spPr>
          <a:xfrm>
            <a:off x="6655691" y="563049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CB4B8B-FFB1-33FB-EC42-18D9EE092B85}"/>
              </a:ext>
            </a:extLst>
          </p:cNvPr>
          <p:cNvSpPr/>
          <p:nvPr/>
        </p:nvSpPr>
        <p:spPr>
          <a:xfrm>
            <a:off x="6314600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E95FD6-7654-71CF-BD1F-FBE398739986}"/>
              </a:ext>
            </a:extLst>
          </p:cNvPr>
          <p:cNvSpPr/>
          <p:nvPr/>
        </p:nvSpPr>
        <p:spPr>
          <a:xfrm>
            <a:off x="6987986" y="5628175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90D030-617D-5582-7873-80DB62FC54E0}"/>
              </a:ext>
            </a:extLst>
          </p:cNvPr>
          <p:cNvSpPr/>
          <p:nvPr/>
        </p:nvSpPr>
        <p:spPr>
          <a:xfrm>
            <a:off x="7324755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7768D5-CC9F-0C2E-C407-8B71D31BD147}"/>
              </a:ext>
            </a:extLst>
          </p:cNvPr>
          <p:cNvSpPr/>
          <p:nvPr/>
        </p:nvSpPr>
        <p:spPr>
          <a:xfrm>
            <a:off x="7661372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2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1390943" y="545157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r="25883"/>
          <a:stretch/>
        </p:blipFill>
        <p:spPr>
          <a:xfrm>
            <a:off x="1453103" y="712922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24128"/>
          <a:stretch/>
        </p:blipFill>
        <p:spPr>
          <a:xfrm>
            <a:off x="3993742" y="662213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9016428" y="662213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r="36861"/>
          <a:stretch/>
        </p:blipFill>
        <p:spPr>
          <a:xfrm>
            <a:off x="6495320" y="662213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576936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9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5534168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6004560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6239756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2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647495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6" r="40146"/>
          <a:stretch/>
        </p:blipFill>
        <p:spPr>
          <a:xfrm>
            <a:off x="12379729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28A93E-88B6-A5B4-5689-DC3E072941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pic>
        <p:nvPicPr>
          <p:cNvPr id="8" name="Picture 7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1B69C9F5-C603-7469-97F8-43BC4EF8EF9E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768123F-2E73-9775-B16A-07EE59732CF4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04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58FF12-FD5D-9276-D49D-DF307251E04D}"/>
              </a:ext>
            </a:extLst>
          </p:cNvPr>
          <p:cNvSpPr/>
          <p:nvPr/>
        </p:nvSpPr>
        <p:spPr>
          <a:xfrm>
            <a:off x="860721" y="721171"/>
            <a:ext cx="10470557" cy="4773478"/>
          </a:xfrm>
          <a:prstGeom prst="roundRect">
            <a:avLst>
              <a:gd name="adj" fmla="val 123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22FE5-5E60-0D51-53C8-647B12E10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r="19113"/>
          <a:stretch/>
        </p:blipFill>
        <p:spPr>
          <a:xfrm>
            <a:off x="664440" y="721171"/>
            <a:ext cx="3223648" cy="4846949"/>
          </a:xfrm>
          <a:prstGeom prst="roundRect">
            <a:avLst>
              <a:gd name="adj" fmla="val 26796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19F86579-010A-EA2A-CB5D-48F466C4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39094D-D89C-C97C-3034-AD09686948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D11207-0055-4BBB-8E50-E508BBA5D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9E2943-DF95-DBC5-BE02-7B39004E02D7}"/>
              </a:ext>
            </a:extLst>
          </p:cNvPr>
          <p:cNvSpPr txBox="1"/>
          <p:nvPr/>
        </p:nvSpPr>
        <p:spPr>
          <a:xfrm>
            <a:off x="5238427" y="332475"/>
            <a:ext cx="3816457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محوریت جوانان متعهد: پیشران تمدن اسلامی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B7167A-8F82-F4BB-0419-86CFFF6784B2}"/>
              </a:ext>
            </a:extLst>
          </p:cNvPr>
          <p:cNvSpPr txBox="1"/>
          <p:nvPr/>
        </p:nvSpPr>
        <p:spPr>
          <a:xfrm>
            <a:off x="3060914" y="1092865"/>
            <a:ext cx="7799521" cy="4103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پیامدهای حضور جوان متعهد (به بیان رهبری)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رشد فردی و اجتماعی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: رشد جوان و کشاندن مردم به میدان.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حل مسائل کشور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: موفقیت با حضور مردم، توقف با خالی کردن میدان.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حضور مسئولین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: با حضور مردم.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مخاطب اصلی حرکت امید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جوان متعهد: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مخاطب اصلی.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ضرورت ارتباط‌گیری، اقناع، انگیزه بخشی، ایجاد اراده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شکل‌گیری موج حرکت جوانان متعهد: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موجب حضور بقیه مردم.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A471D5-B5C1-B987-A7B3-3E32B7EFC86A}"/>
              </a:ext>
            </a:extLst>
          </p:cNvPr>
          <p:cNvSpPr/>
          <p:nvPr/>
        </p:nvSpPr>
        <p:spPr>
          <a:xfrm>
            <a:off x="6991672" y="563049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D4BAEF-E8D0-9A22-F506-CB09685E3629}"/>
              </a:ext>
            </a:extLst>
          </p:cNvPr>
          <p:cNvSpPr/>
          <p:nvPr/>
        </p:nvSpPr>
        <p:spPr>
          <a:xfrm>
            <a:off x="6314600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0CEB84-FF2F-C3D1-A016-C3033C51D9F2}"/>
              </a:ext>
            </a:extLst>
          </p:cNvPr>
          <p:cNvSpPr/>
          <p:nvPr/>
        </p:nvSpPr>
        <p:spPr>
          <a:xfrm>
            <a:off x="6649110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ECDCFB-C602-2BAA-C6AA-DD699966A4A8}"/>
              </a:ext>
            </a:extLst>
          </p:cNvPr>
          <p:cNvSpPr/>
          <p:nvPr/>
        </p:nvSpPr>
        <p:spPr>
          <a:xfrm>
            <a:off x="7324755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2CD95B-E3EE-70A5-DD84-36713B76FB5E}"/>
              </a:ext>
            </a:extLst>
          </p:cNvPr>
          <p:cNvSpPr/>
          <p:nvPr/>
        </p:nvSpPr>
        <p:spPr>
          <a:xfrm>
            <a:off x="7661372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4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58FF12-FD5D-9276-D49D-DF307251E04D}"/>
              </a:ext>
            </a:extLst>
          </p:cNvPr>
          <p:cNvSpPr/>
          <p:nvPr/>
        </p:nvSpPr>
        <p:spPr>
          <a:xfrm>
            <a:off x="860721" y="721171"/>
            <a:ext cx="10470557" cy="4773478"/>
          </a:xfrm>
          <a:prstGeom prst="roundRect">
            <a:avLst>
              <a:gd name="adj" fmla="val 123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22FE5-5E60-0D51-53C8-647B12E10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r="19113"/>
          <a:stretch/>
        </p:blipFill>
        <p:spPr>
          <a:xfrm>
            <a:off x="664440" y="721171"/>
            <a:ext cx="3223648" cy="4846949"/>
          </a:xfrm>
          <a:prstGeom prst="roundRect">
            <a:avLst>
              <a:gd name="adj" fmla="val 26796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19F86579-010A-EA2A-CB5D-48F466C4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39094D-D89C-C97C-3034-AD09686948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D11207-0055-4BBB-8E50-E508BBA5D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9E2943-DF95-DBC5-BE02-7B39004E02D7}"/>
              </a:ext>
            </a:extLst>
          </p:cNvPr>
          <p:cNvSpPr txBox="1"/>
          <p:nvPr/>
        </p:nvSpPr>
        <p:spPr>
          <a:xfrm>
            <a:off x="5238427" y="332475"/>
            <a:ext cx="3816457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محوریت جوانان متعهد: پیشران تمدن اسلامی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B7167A-8F82-F4BB-0419-86CFFF6784B2}"/>
              </a:ext>
            </a:extLst>
          </p:cNvPr>
          <p:cNvSpPr txBox="1"/>
          <p:nvPr/>
        </p:nvSpPr>
        <p:spPr>
          <a:xfrm>
            <a:off x="3246894" y="1111203"/>
            <a:ext cx="7799521" cy="4066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نصاب جوانان متعهد</a:t>
            </a:r>
            <a:endParaRPr lang="en-US" sz="32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ده میلیون جوان متعهد انقلابی: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نصاب مدنظر.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بسیج این جمعیت ده درصدی: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توان و قدرت پیشرانی برای بقیه.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واقعیت حرکت مردمی</a:t>
            </a:r>
            <a:endParaRPr lang="en-US" sz="32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وجود حرکت مردمی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از ابتدای انقلاب تا امروز.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دلیل عدم آسیب دشمن: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حضور مردم پای کار.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رسیدن به چله دوم انقلاب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با وجود تهدیدات.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E226C5-E8A8-A09F-085B-BFF6D1305674}"/>
              </a:ext>
            </a:extLst>
          </p:cNvPr>
          <p:cNvSpPr/>
          <p:nvPr/>
        </p:nvSpPr>
        <p:spPr>
          <a:xfrm>
            <a:off x="7326862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D90F32-4A03-FAD2-98AA-492F661FEA63}"/>
              </a:ext>
            </a:extLst>
          </p:cNvPr>
          <p:cNvSpPr/>
          <p:nvPr/>
        </p:nvSpPr>
        <p:spPr>
          <a:xfrm>
            <a:off x="6314600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7D5620-CC4B-1540-5B2E-87577DAC29DC}"/>
              </a:ext>
            </a:extLst>
          </p:cNvPr>
          <p:cNvSpPr/>
          <p:nvPr/>
        </p:nvSpPr>
        <p:spPr>
          <a:xfrm>
            <a:off x="6649110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DE005B-6295-FB2E-12AE-7891324A359E}"/>
              </a:ext>
            </a:extLst>
          </p:cNvPr>
          <p:cNvSpPr/>
          <p:nvPr/>
        </p:nvSpPr>
        <p:spPr>
          <a:xfrm>
            <a:off x="6983620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96395F-048A-DC0E-7518-B35C8AE1351D}"/>
              </a:ext>
            </a:extLst>
          </p:cNvPr>
          <p:cNvSpPr/>
          <p:nvPr/>
        </p:nvSpPr>
        <p:spPr>
          <a:xfrm>
            <a:off x="7661372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12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58FF12-FD5D-9276-D49D-DF307251E04D}"/>
              </a:ext>
            </a:extLst>
          </p:cNvPr>
          <p:cNvSpPr/>
          <p:nvPr/>
        </p:nvSpPr>
        <p:spPr>
          <a:xfrm>
            <a:off x="860721" y="721171"/>
            <a:ext cx="10470557" cy="4773478"/>
          </a:xfrm>
          <a:prstGeom prst="roundRect">
            <a:avLst>
              <a:gd name="adj" fmla="val 1236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22FE5-5E60-0D51-53C8-647B12E10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r="19113"/>
          <a:stretch/>
        </p:blipFill>
        <p:spPr>
          <a:xfrm>
            <a:off x="664440" y="721171"/>
            <a:ext cx="3223648" cy="4846949"/>
          </a:xfrm>
          <a:prstGeom prst="roundRect">
            <a:avLst>
              <a:gd name="adj" fmla="val 26796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19F86579-010A-EA2A-CB5D-48F466C4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39094D-D89C-C97C-3034-AD09686948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BD11207-0055-4BBB-8E50-E508BBA5D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9E2943-DF95-DBC5-BE02-7B39004E02D7}"/>
              </a:ext>
            </a:extLst>
          </p:cNvPr>
          <p:cNvSpPr txBox="1"/>
          <p:nvPr/>
        </p:nvSpPr>
        <p:spPr>
          <a:xfrm>
            <a:off x="5238427" y="332475"/>
            <a:ext cx="3816457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محوریت جوانان متعهد: پیشران تمدن اسلامی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B7167A-8F82-F4BB-0419-86CFFF6784B2}"/>
              </a:ext>
            </a:extLst>
          </p:cNvPr>
          <p:cNvSpPr txBox="1"/>
          <p:nvPr/>
        </p:nvSpPr>
        <p:spPr>
          <a:xfrm>
            <a:off x="3029918" y="898085"/>
            <a:ext cx="7799521" cy="221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تفاوت گام دوم انقلاب با گام اول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گام ساختن، ایجابی، رو به جلو، پیشرفت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تفاوت با گام اول: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گام اول: دفع دشمن، براندازی سلطنت (موفقیت مردمی).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گام دوم: نقش‌آفرینی نرم، ایجابی، اثباتی (منجر به پیشرفت).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066DA-CC65-E669-C740-EBD7B616B7CC}"/>
              </a:ext>
            </a:extLst>
          </p:cNvPr>
          <p:cNvSpPr txBox="1"/>
          <p:nvPr/>
        </p:nvSpPr>
        <p:spPr>
          <a:xfrm>
            <a:off x="3973320" y="3107910"/>
            <a:ext cx="6770886" cy="221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ضرورت گام دوم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نیاز به گفتمان و فرهنگ عمومی جدید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برای نقش‌آفرینی جدید.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نهادینه شدن این مدل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در جامعه.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پیشروی به سوی چشم‌انداز روشن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با محوریت جوانان متعهد 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000" kern="100" dirty="0"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      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(سرعت، انضباط، جهت‌دهی، هدفمندی).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534F90-3BA3-8527-B2CF-0134576D36B1}"/>
              </a:ext>
            </a:extLst>
          </p:cNvPr>
          <p:cNvSpPr/>
          <p:nvPr/>
        </p:nvSpPr>
        <p:spPr>
          <a:xfrm>
            <a:off x="7721184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982541-D0DF-0B31-CD5B-9AC9FCE6E2E6}"/>
              </a:ext>
            </a:extLst>
          </p:cNvPr>
          <p:cNvSpPr/>
          <p:nvPr/>
        </p:nvSpPr>
        <p:spPr>
          <a:xfrm>
            <a:off x="6314600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47BB0A-6665-24FD-E73A-3DAF94B14A48}"/>
              </a:ext>
            </a:extLst>
          </p:cNvPr>
          <p:cNvSpPr/>
          <p:nvPr/>
        </p:nvSpPr>
        <p:spPr>
          <a:xfrm>
            <a:off x="6649110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22A8D1E-3522-493E-CA2A-06CA0FDA24FD}"/>
              </a:ext>
            </a:extLst>
          </p:cNvPr>
          <p:cNvSpPr/>
          <p:nvPr/>
        </p:nvSpPr>
        <p:spPr>
          <a:xfrm>
            <a:off x="6983620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92F959-48F0-EE0E-E4D9-BEB3E829AC25}"/>
              </a:ext>
            </a:extLst>
          </p:cNvPr>
          <p:cNvSpPr/>
          <p:nvPr/>
        </p:nvSpPr>
        <p:spPr>
          <a:xfrm>
            <a:off x="7352402" y="562817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2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CEF321-DC55-B4C4-033D-7FCC5E92FF0E}"/>
              </a:ext>
            </a:extLst>
          </p:cNvPr>
          <p:cNvSpPr/>
          <p:nvPr/>
        </p:nvSpPr>
        <p:spPr>
          <a:xfrm>
            <a:off x="1763404" y="881716"/>
            <a:ext cx="9698239" cy="4773478"/>
          </a:xfrm>
          <a:prstGeom prst="roundRect">
            <a:avLst>
              <a:gd name="adj" fmla="val 1186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91144-D73E-5262-A209-A768F9826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r="18441"/>
          <a:stretch/>
        </p:blipFill>
        <p:spPr>
          <a:xfrm>
            <a:off x="730357" y="881716"/>
            <a:ext cx="2960176" cy="4773478"/>
          </a:xfrm>
          <a:prstGeom prst="roundRect">
            <a:avLst>
              <a:gd name="adj" fmla="val 23029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98AA5E5B-AFDE-119D-7411-0BFB2E9D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963F862-666E-9084-82A3-C5674FB3978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B462430-592F-E7DD-144A-D61C46BFD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1561C7-E387-D575-D27F-90281782EEA0}"/>
              </a:ext>
            </a:extLst>
          </p:cNvPr>
          <p:cNvSpPr txBox="1"/>
          <p:nvPr/>
        </p:nvSpPr>
        <p:spPr>
          <a:xfrm>
            <a:off x="4149672" y="357119"/>
            <a:ext cx="6098582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تفاوت نقش‌آفرینی در انقلاب اسلامی با تمدن غرب (با تأکید بر گام دوم)</a:t>
            </a:r>
            <a:endParaRPr lang="en-US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6D549-8B1D-4042-E822-C07476C61E54}"/>
              </a:ext>
            </a:extLst>
          </p:cNvPr>
          <p:cNvSpPr txBox="1"/>
          <p:nvPr/>
        </p:nvSpPr>
        <p:spPr>
          <a:xfrm>
            <a:off x="3524498" y="1582258"/>
            <a:ext cx="7348929" cy="303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محور نقش‌آفرینی</a:t>
            </a:r>
            <a:endParaRPr lang="en-US" sz="32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2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انقلاب اسلامی:</a:t>
            </a:r>
            <a:r>
              <a:rPr lang="ar-SA" sz="32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محوریت </a:t>
            </a:r>
            <a:r>
              <a:rPr lang="ar-SA" sz="32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ایمان</a:t>
            </a:r>
            <a:r>
              <a:rPr lang="ar-SA" sz="32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(زاینده، پویا، زنده).</a:t>
            </a:r>
            <a:endParaRPr lang="en-US" sz="32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2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ایمان = تعهد</a:t>
            </a:r>
            <a:r>
              <a:rPr lang="ar-SA" sz="32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32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32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تقویت ایمان = افزایش کمّی و کیفی جوانان مؤمن = زمینه نقش‌آفرینی جدی</a:t>
            </a:r>
            <a:r>
              <a:rPr lang="ar-SA" sz="32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32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4D99F5-574F-E137-9EFF-B082AC822D28}"/>
              </a:ext>
            </a:extLst>
          </p:cNvPr>
          <p:cNvSpPr/>
          <p:nvPr/>
        </p:nvSpPr>
        <p:spPr>
          <a:xfrm>
            <a:off x="6063522" y="5821070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6D8D61-9B27-BF30-942F-D827D2744FFA}"/>
              </a:ext>
            </a:extLst>
          </p:cNvPr>
          <p:cNvSpPr/>
          <p:nvPr/>
        </p:nvSpPr>
        <p:spPr>
          <a:xfrm>
            <a:off x="6401395" y="5821178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9D292C-F745-28FC-0119-5503CB0B1B18}"/>
              </a:ext>
            </a:extLst>
          </p:cNvPr>
          <p:cNvSpPr/>
          <p:nvPr/>
        </p:nvSpPr>
        <p:spPr>
          <a:xfrm>
            <a:off x="6738164" y="5821071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7E18F06-1C0B-4B6C-3EE8-A7F3114D1BA9}"/>
              </a:ext>
            </a:extLst>
          </p:cNvPr>
          <p:cNvSpPr/>
          <p:nvPr/>
        </p:nvSpPr>
        <p:spPr>
          <a:xfrm>
            <a:off x="7074933" y="5821070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55FB97-E579-A8FF-CD3A-AC1C742BA077}"/>
              </a:ext>
            </a:extLst>
          </p:cNvPr>
          <p:cNvSpPr/>
          <p:nvPr/>
        </p:nvSpPr>
        <p:spPr>
          <a:xfrm>
            <a:off x="7425655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90D54A-DB14-774F-C574-33ADA7409168}"/>
              </a:ext>
            </a:extLst>
          </p:cNvPr>
          <p:cNvSpPr/>
          <p:nvPr/>
        </p:nvSpPr>
        <p:spPr>
          <a:xfrm>
            <a:off x="7776378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95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CEF321-DC55-B4C4-033D-7FCC5E92FF0E}"/>
              </a:ext>
            </a:extLst>
          </p:cNvPr>
          <p:cNvSpPr/>
          <p:nvPr/>
        </p:nvSpPr>
        <p:spPr>
          <a:xfrm>
            <a:off x="1763404" y="881716"/>
            <a:ext cx="9698239" cy="4773478"/>
          </a:xfrm>
          <a:prstGeom prst="roundRect">
            <a:avLst>
              <a:gd name="adj" fmla="val 1186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91144-D73E-5262-A209-A768F9826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r="18441"/>
          <a:stretch/>
        </p:blipFill>
        <p:spPr>
          <a:xfrm>
            <a:off x="606371" y="881716"/>
            <a:ext cx="2960176" cy="4773478"/>
          </a:xfrm>
          <a:prstGeom prst="roundRect">
            <a:avLst>
              <a:gd name="adj" fmla="val 23029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98AA5E5B-AFDE-119D-7411-0BFB2E9D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963F862-666E-9084-82A3-C5674FB3978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B462430-592F-E7DD-144A-D61C46BFD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1561C7-E387-D575-D27F-90281782EEA0}"/>
              </a:ext>
            </a:extLst>
          </p:cNvPr>
          <p:cNvSpPr txBox="1"/>
          <p:nvPr/>
        </p:nvSpPr>
        <p:spPr>
          <a:xfrm>
            <a:off x="4149672" y="357119"/>
            <a:ext cx="6098582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تفاوت نقش‌آفرینی در انقلاب اسلامی با تمدن غرب (با تأکید بر گام دوم)</a:t>
            </a:r>
            <a:endParaRPr lang="en-US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6D549-8B1D-4042-E822-C07476C61E54}"/>
              </a:ext>
            </a:extLst>
          </p:cNvPr>
          <p:cNvSpPr txBox="1"/>
          <p:nvPr/>
        </p:nvSpPr>
        <p:spPr>
          <a:xfrm>
            <a:off x="3456122" y="1413720"/>
            <a:ext cx="7773853" cy="353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ویژگی‌های کلیدی نقش‌آفرینی در انقلاب اسلامی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انگیزه لازم پیش از حرکت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: 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دائمی، مستمر، بالا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(نه کاذب، مقطعی، زودگذر) = برگرفته از ایمان زاینده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تقویت ایمان = منجر شدن به انگیزه درونی و خودانگیخته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قیام‌لله = خودانگیخته خدا انگیخته 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(برای اهداف بلند الهی و انقلابی).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B Titr" panose="00000700000000000000" pitchFamily="2" charset="-78"/>
              </a:rPr>
              <a:t>قُلْ إِنَّمَا أَعِظُكُمْ بِوَاحِدَةٍ أَنْ تَقُومُوا لِلَّهِ مَثْنَى وَفُرَادَى</a:t>
            </a: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... /  سبأ،46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حل مشکلات کشور با قیام لله.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F30744-CBF4-65F7-B97D-2D5A2E740AFE}"/>
              </a:ext>
            </a:extLst>
          </p:cNvPr>
          <p:cNvSpPr/>
          <p:nvPr/>
        </p:nvSpPr>
        <p:spPr>
          <a:xfrm>
            <a:off x="6377625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98C201-875C-9EAF-582A-819058E5A7F2}"/>
              </a:ext>
            </a:extLst>
          </p:cNvPr>
          <p:cNvSpPr/>
          <p:nvPr/>
        </p:nvSpPr>
        <p:spPr>
          <a:xfrm>
            <a:off x="6014053" y="582152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8BAE3-542C-E061-8291-4218102DB8BB}"/>
              </a:ext>
            </a:extLst>
          </p:cNvPr>
          <p:cNvSpPr/>
          <p:nvPr/>
        </p:nvSpPr>
        <p:spPr>
          <a:xfrm>
            <a:off x="6738164" y="5821071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78070D-7E49-C2CF-942B-F92A86DDBDF9}"/>
              </a:ext>
            </a:extLst>
          </p:cNvPr>
          <p:cNvSpPr/>
          <p:nvPr/>
        </p:nvSpPr>
        <p:spPr>
          <a:xfrm>
            <a:off x="7074933" y="5821070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CCA9700-6547-44B4-0DE3-FDAC03E984AF}"/>
              </a:ext>
            </a:extLst>
          </p:cNvPr>
          <p:cNvSpPr/>
          <p:nvPr/>
        </p:nvSpPr>
        <p:spPr>
          <a:xfrm>
            <a:off x="7438505" y="5821070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1126F0-4E85-56A1-B51B-15C782F22787}"/>
              </a:ext>
            </a:extLst>
          </p:cNvPr>
          <p:cNvSpPr/>
          <p:nvPr/>
        </p:nvSpPr>
        <p:spPr>
          <a:xfrm>
            <a:off x="7776378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587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CEF321-DC55-B4C4-033D-7FCC5E92FF0E}"/>
              </a:ext>
            </a:extLst>
          </p:cNvPr>
          <p:cNvSpPr/>
          <p:nvPr/>
        </p:nvSpPr>
        <p:spPr>
          <a:xfrm>
            <a:off x="1763404" y="881716"/>
            <a:ext cx="9698239" cy="4773478"/>
          </a:xfrm>
          <a:prstGeom prst="roundRect">
            <a:avLst>
              <a:gd name="adj" fmla="val 1186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91144-D73E-5262-A209-A768F9826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r="18441"/>
          <a:stretch/>
        </p:blipFill>
        <p:spPr>
          <a:xfrm>
            <a:off x="606371" y="881716"/>
            <a:ext cx="2960176" cy="4773478"/>
          </a:xfrm>
          <a:prstGeom prst="roundRect">
            <a:avLst>
              <a:gd name="adj" fmla="val 23029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98AA5E5B-AFDE-119D-7411-0BFB2E9D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963F862-666E-9084-82A3-C5674FB3978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B462430-592F-E7DD-144A-D61C46BFD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1561C7-E387-D575-D27F-90281782EEA0}"/>
              </a:ext>
            </a:extLst>
          </p:cNvPr>
          <p:cNvSpPr txBox="1"/>
          <p:nvPr/>
        </p:nvSpPr>
        <p:spPr>
          <a:xfrm>
            <a:off x="4149672" y="357119"/>
            <a:ext cx="6098582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تفاوت نقش‌آفرینی در انقلاب اسلامی با تمدن غرب (با تأکید بر گام دوم)</a:t>
            </a:r>
            <a:endParaRPr lang="en-US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6D549-8B1D-4042-E822-C07476C61E54}"/>
              </a:ext>
            </a:extLst>
          </p:cNvPr>
          <p:cNvSpPr txBox="1"/>
          <p:nvPr/>
        </p:nvSpPr>
        <p:spPr>
          <a:xfrm>
            <a:off x="3115160" y="1048167"/>
            <a:ext cx="7773853" cy="444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تفاوت نقش‌آفرینی در گام اول و دوم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solidFill>
                  <a:schemeClr val="tx2"/>
                </a:solidFill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گام اول: </a:t>
            </a:r>
            <a:endParaRPr lang="en-US" sz="2000" b="1" kern="100" dirty="0">
              <a:solidFill>
                <a:schemeClr val="tx2"/>
              </a:solidFill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جوانان پای کار امام (ره).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تمرکز بر </a:t>
            </a: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دفع خطرات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(براندازی نظام سلطنتی، دفاع مقدس).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عدم تمرکز بر چگونگی اداره انقلاب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solidFill>
                  <a:schemeClr val="tx2"/>
                </a:solidFill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گام دوم:</a:t>
            </a:r>
            <a:r>
              <a:rPr lang="ar-SA" sz="2000" kern="100" dirty="0">
                <a:solidFill>
                  <a:schemeClr val="tx2"/>
                </a:solidFill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endParaRPr lang="en-US" sz="2000" kern="100" dirty="0">
              <a:solidFill>
                <a:schemeClr val="tx2"/>
              </a:solidFill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اسلامی‌سازی دستگاه‌ها، تشکیل دولت اسلامی، جامعه‌سازی، تمدن‌سازی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فتح‌های فرهنگی، اقتصادی، سیاسی، اجتماعی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(متفاوت از دفاع مقدس).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نیاز به </a:t>
            </a: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راهکارهای عملی، برنامه‌ریزی، الگوهای جدید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محوریت کارآمدی نظام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A40EE2-02F0-F66C-B0F1-A61852294718}"/>
              </a:ext>
            </a:extLst>
          </p:cNvPr>
          <p:cNvSpPr/>
          <p:nvPr/>
        </p:nvSpPr>
        <p:spPr>
          <a:xfrm>
            <a:off x="6724211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41BC90-9910-D2D1-F5BB-E35D28C59399}"/>
              </a:ext>
            </a:extLst>
          </p:cNvPr>
          <p:cNvSpPr/>
          <p:nvPr/>
        </p:nvSpPr>
        <p:spPr>
          <a:xfrm>
            <a:off x="6014053" y="582152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DFCB31-5B48-8160-861F-B24B50B88AAA}"/>
              </a:ext>
            </a:extLst>
          </p:cNvPr>
          <p:cNvSpPr/>
          <p:nvPr/>
        </p:nvSpPr>
        <p:spPr>
          <a:xfrm>
            <a:off x="6364223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86160D-5AF0-A407-528D-AFDE7EDC07DC}"/>
              </a:ext>
            </a:extLst>
          </p:cNvPr>
          <p:cNvSpPr/>
          <p:nvPr/>
        </p:nvSpPr>
        <p:spPr>
          <a:xfrm>
            <a:off x="7074933" y="5821070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FC5AF9-C3A8-F669-6097-9983D4F12BE0}"/>
              </a:ext>
            </a:extLst>
          </p:cNvPr>
          <p:cNvSpPr/>
          <p:nvPr/>
        </p:nvSpPr>
        <p:spPr>
          <a:xfrm>
            <a:off x="7438505" y="5821070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B79542-2075-55B2-376E-67015F17EF62}"/>
              </a:ext>
            </a:extLst>
          </p:cNvPr>
          <p:cNvSpPr/>
          <p:nvPr/>
        </p:nvSpPr>
        <p:spPr>
          <a:xfrm>
            <a:off x="7776378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68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CEF321-DC55-B4C4-033D-7FCC5E92FF0E}"/>
              </a:ext>
            </a:extLst>
          </p:cNvPr>
          <p:cNvSpPr/>
          <p:nvPr/>
        </p:nvSpPr>
        <p:spPr>
          <a:xfrm>
            <a:off x="1763404" y="881716"/>
            <a:ext cx="9698239" cy="4773478"/>
          </a:xfrm>
          <a:prstGeom prst="roundRect">
            <a:avLst>
              <a:gd name="adj" fmla="val 1186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91144-D73E-5262-A209-A768F9826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r="18441"/>
          <a:stretch/>
        </p:blipFill>
        <p:spPr>
          <a:xfrm>
            <a:off x="606371" y="881716"/>
            <a:ext cx="2960176" cy="4773478"/>
          </a:xfrm>
          <a:prstGeom prst="roundRect">
            <a:avLst>
              <a:gd name="adj" fmla="val 23029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98AA5E5B-AFDE-119D-7411-0BFB2E9D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963F862-666E-9084-82A3-C5674FB3978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B462430-592F-E7DD-144A-D61C46BFD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1561C7-E387-D575-D27F-90281782EEA0}"/>
              </a:ext>
            </a:extLst>
          </p:cNvPr>
          <p:cNvSpPr txBox="1"/>
          <p:nvPr/>
        </p:nvSpPr>
        <p:spPr>
          <a:xfrm>
            <a:off x="4149672" y="357119"/>
            <a:ext cx="6098582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تفاوت نقش‌آفرینی در انقلاب اسلامی با تمدن غرب (با تأکید بر گام دوم)</a:t>
            </a:r>
            <a:endParaRPr lang="en-US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6D549-8B1D-4042-E822-C07476C61E54}"/>
              </a:ext>
            </a:extLst>
          </p:cNvPr>
          <p:cNvSpPr txBox="1"/>
          <p:nvPr/>
        </p:nvSpPr>
        <p:spPr>
          <a:xfrm>
            <a:off x="3115160" y="1202806"/>
            <a:ext cx="7773853" cy="393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الزامات نقش‌آفرینی در گام دوم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.1 </a:t>
            </a: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تعهد مستمر و سبک‌سازی زندگی انقلابی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: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نقش‌آفرینی فراتر از راهپیمایی/انتخابات = </a:t>
            </a: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سبک زندگی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نقش به‌موقع و به‌اندازه در همه عرصه‌ها.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.2 </a:t>
            </a: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مسئله‌محوری و تمرکز بر حل‌مسائل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: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انتخاب یک مسئله بر اساس استعداد/تخصص/علاقه.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تلاش برای حل مسئله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(نه فقط مطالبه‌گری).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89E01A-AC16-E0C4-3261-7002945C402B}"/>
              </a:ext>
            </a:extLst>
          </p:cNvPr>
          <p:cNvSpPr/>
          <p:nvPr/>
        </p:nvSpPr>
        <p:spPr>
          <a:xfrm>
            <a:off x="7080586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8C9013-81BF-8DD6-BCFA-1B880C459108}"/>
              </a:ext>
            </a:extLst>
          </p:cNvPr>
          <p:cNvSpPr/>
          <p:nvPr/>
        </p:nvSpPr>
        <p:spPr>
          <a:xfrm>
            <a:off x="6014053" y="582152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1C0F92-65BA-1EAC-386D-BD954C14F425}"/>
              </a:ext>
            </a:extLst>
          </p:cNvPr>
          <p:cNvSpPr/>
          <p:nvPr/>
        </p:nvSpPr>
        <p:spPr>
          <a:xfrm>
            <a:off x="6364223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7A0496F-B2D9-3014-BB42-00B43FCE467B}"/>
              </a:ext>
            </a:extLst>
          </p:cNvPr>
          <p:cNvSpPr/>
          <p:nvPr/>
        </p:nvSpPr>
        <p:spPr>
          <a:xfrm>
            <a:off x="6710681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C16D3C-D71A-BDCA-C069-A0E1E2EB3CD4}"/>
              </a:ext>
            </a:extLst>
          </p:cNvPr>
          <p:cNvSpPr/>
          <p:nvPr/>
        </p:nvSpPr>
        <p:spPr>
          <a:xfrm>
            <a:off x="7438505" y="5821070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7BDB2C-B065-4D0F-9CD8-4D5BA6212FAD}"/>
              </a:ext>
            </a:extLst>
          </p:cNvPr>
          <p:cNvSpPr/>
          <p:nvPr/>
        </p:nvSpPr>
        <p:spPr>
          <a:xfrm>
            <a:off x="7776378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05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CEF321-DC55-B4C4-033D-7FCC5E92FF0E}"/>
              </a:ext>
            </a:extLst>
          </p:cNvPr>
          <p:cNvSpPr/>
          <p:nvPr/>
        </p:nvSpPr>
        <p:spPr>
          <a:xfrm>
            <a:off x="1763404" y="881716"/>
            <a:ext cx="9698239" cy="4773478"/>
          </a:xfrm>
          <a:prstGeom prst="roundRect">
            <a:avLst>
              <a:gd name="adj" fmla="val 1186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91144-D73E-5262-A209-A768F9826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r="18441"/>
          <a:stretch/>
        </p:blipFill>
        <p:spPr>
          <a:xfrm>
            <a:off x="606371" y="881716"/>
            <a:ext cx="2960176" cy="4773478"/>
          </a:xfrm>
          <a:prstGeom prst="roundRect">
            <a:avLst>
              <a:gd name="adj" fmla="val 23029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98AA5E5B-AFDE-119D-7411-0BFB2E9D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963F862-666E-9084-82A3-C5674FB3978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B462430-592F-E7DD-144A-D61C46BFD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1561C7-E387-D575-D27F-90281782EEA0}"/>
              </a:ext>
            </a:extLst>
          </p:cNvPr>
          <p:cNvSpPr txBox="1"/>
          <p:nvPr/>
        </p:nvSpPr>
        <p:spPr>
          <a:xfrm>
            <a:off x="4149672" y="357119"/>
            <a:ext cx="6098582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تفاوت نقش‌آفرینی در انقلاب اسلامی با تمدن غرب (با تأکید بر گام دوم)</a:t>
            </a:r>
            <a:endParaRPr lang="en-US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6D549-8B1D-4042-E822-C07476C61E54}"/>
              </a:ext>
            </a:extLst>
          </p:cNvPr>
          <p:cNvSpPr txBox="1"/>
          <p:nvPr/>
        </p:nvSpPr>
        <p:spPr>
          <a:xfrm>
            <a:off x="3037669" y="1282526"/>
            <a:ext cx="7773853" cy="3971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b="1" kern="100" dirty="0"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.3</a:t>
            </a:r>
            <a:r>
              <a:rPr lang="en-US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کار گروهی و تشکیل تیم‌های مردمی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: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پیچیدگی مسائل گام دوم = نیاز به </a:t>
            </a: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کار گروهی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تشکیل </a:t>
            </a: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میلیون‌ها گروه مردمی خودجوش و مسئله‌محور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R="0" lvl="1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400" kern="100" dirty="0"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    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(حداقل </a:t>
            </a: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۱.۵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تا </a:t>
            </a: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۲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میلیون).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.4</a:t>
            </a: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نگاه تمدنی و تحول‌آفرینی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: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صدور انقلاب به دنیا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تحول‌آفرینی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و عدم رضایت به وضع موجود.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معجزه اجتماعی و جریان‌سازی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با ورود جوانان.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C66F6C-10FB-9FE9-A7EC-4F5F7657C340}"/>
              </a:ext>
            </a:extLst>
          </p:cNvPr>
          <p:cNvSpPr/>
          <p:nvPr/>
        </p:nvSpPr>
        <p:spPr>
          <a:xfrm>
            <a:off x="7430885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64CD73-771B-9003-A700-C94BDAF4B33B}"/>
              </a:ext>
            </a:extLst>
          </p:cNvPr>
          <p:cNvSpPr/>
          <p:nvPr/>
        </p:nvSpPr>
        <p:spPr>
          <a:xfrm>
            <a:off x="6014053" y="582152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ED9B16-6378-C9B1-7695-67D70D0A9FC7}"/>
              </a:ext>
            </a:extLst>
          </p:cNvPr>
          <p:cNvSpPr/>
          <p:nvPr/>
        </p:nvSpPr>
        <p:spPr>
          <a:xfrm>
            <a:off x="6364223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931705-A728-A8D2-D3B4-8841AD5F218E}"/>
              </a:ext>
            </a:extLst>
          </p:cNvPr>
          <p:cNvSpPr/>
          <p:nvPr/>
        </p:nvSpPr>
        <p:spPr>
          <a:xfrm>
            <a:off x="6710681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E411962-37BD-EE6E-1FF8-F9B8EBB68C03}"/>
              </a:ext>
            </a:extLst>
          </p:cNvPr>
          <p:cNvSpPr/>
          <p:nvPr/>
        </p:nvSpPr>
        <p:spPr>
          <a:xfrm>
            <a:off x="7067639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E85FF7-5D4D-FCAF-E768-D4371BC5308C}"/>
              </a:ext>
            </a:extLst>
          </p:cNvPr>
          <p:cNvSpPr/>
          <p:nvPr/>
        </p:nvSpPr>
        <p:spPr>
          <a:xfrm>
            <a:off x="7776378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95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CEF321-DC55-B4C4-033D-7FCC5E92FF0E}"/>
              </a:ext>
            </a:extLst>
          </p:cNvPr>
          <p:cNvSpPr/>
          <p:nvPr/>
        </p:nvSpPr>
        <p:spPr>
          <a:xfrm>
            <a:off x="1763404" y="881716"/>
            <a:ext cx="9698239" cy="4773478"/>
          </a:xfrm>
          <a:prstGeom prst="roundRect">
            <a:avLst>
              <a:gd name="adj" fmla="val 1186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91144-D73E-5262-A209-A768F9826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r="18441"/>
          <a:stretch/>
        </p:blipFill>
        <p:spPr>
          <a:xfrm>
            <a:off x="606371" y="881716"/>
            <a:ext cx="2960176" cy="4773478"/>
          </a:xfrm>
          <a:prstGeom prst="roundRect">
            <a:avLst>
              <a:gd name="adj" fmla="val 23029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98AA5E5B-AFDE-119D-7411-0BFB2E9D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963F862-666E-9084-82A3-C5674FB3978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B462430-592F-E7DD-144A-D61C46BFD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1561C7-E387-D575-D27F-90281782EEA0}"/>
              </a:ext>
            </a:extLst>
          </p:cNvPr>
          <p:cNvSpPr txBox="1"/>
          <p:nvPr/>
        </p:nvSpPr>
        <p:spPr>
          <a:xfrm>
            <a:off x="4149672" y="357119"/>
            <a:ext cx="6098582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تفاوت نقش‌آفرینی در انقلاب اسلامی با تمدن غرب (با تأکید بر گام دوم)</a:t>
            </a:r>
            <a:endParaRPr lang="en-US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6D549-8B1D-4042-E822-C07476C61E54}"/>
              </a:ext>
            </a:extLst>
          </p:cNvPr>
          <p:cNvSpPr txBox="1"/>
          <p:nvPr/>
        </p:nvSpPr>
        <p:spPr>
          <a:xfrm>
            <a:off x="3566547" y="1549779"/>
            <a:ext cx="7434828" cy="3437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موانع نقش‌آفرینی و راه‌حل‌ها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موانع: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توطئه‌های دشمن، هیمنه رسانه‌ای، یأس‌آفرینی، کارشکنی داخلی، عدم باور برخی مسئولین/نخبگان به نقش جوانان. / عدم باور جوان به خود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راه‌حل: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باور خود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توسط جوان متعهد، کمک به دیگران برای یافتن نقش.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نتیجه‌گیری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حرکت میلیونی مردم با محوریت جوانان متعهد انقلابی: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R="0" lv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      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راه پیشبرد گام دوم.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DC6855-2ED5-786C-8BE1-5EE5317911A3}"/>
              </a:ext>
            </a:extLst>
          </p:cNvPr>
          <p:cNvSpPr/>
          <p:nvPr/>
        </p:nvSpPr>
        <p:spPr>
          <a:xfrm>
            <a:off x="7781555" y="5818146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9847DF-080B-2236-CBA5-0F24C4EE10BD}"/>
              </a:ext>
            </a:extLst>
          </p:cNvPr>
          <p:cNvSpPr/>
          <p:nvPr/>
        </p:nvSpPr>
        <p:spPr>
          <a:xfrm>
            <a:off x="6014053" y="582152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94988B-7748-EEC0-253E-993AFD3EDF36}"/>
              </a:ext>
            </a:extLst>
          </p:cNvPr>
          <p:cNvSpPr/>
          <p:nvPr/>
        </p:nvSpPr>
        <p:spPr>
          <a:xfrm>
            <a:off x="6364223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CCF480-F550-E64A-48FF-233D19F820A6}"/>
              </a:ext>
            </a:extLst>
          </p:cNvPr>
          <p:cNvSpPr/>
          <p:nvPr/>
        </p:nvSpPr>
        <p:spPr>
          <a:xfrm>
            <a:off x="6710681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CDDBC2-8841-C813-776E-640A84810861}"/>
              </a:ext>
            </a:extLst>
          </p:cNvPr>
          <p:cNvSpPr/>
          <p:nvPr/>
        </p:nvSpPr>
        <p:spPr>
          <a:xfrm>
            <a:off x="7067639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0E59353-242B-B507-46DE-DCCC8CBB9593}"/>
              </a:ext>
            </a:extLst>
          </p:cNvPr>
          <p:cNvSpPr/>
          <p:nvPr/>
        </p:nvSpPr>
        <p:spPr>
          <a:xfrm>
            <a:off x="7424597" y="5818147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81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24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8B4E43-8954-C13D-E595-0AB751311E79}"/>
              </a:ext>
            </a:extLst>
          </p:cNvPr>
          <p:cNvSpPr/>
          <p:nvPr/>
        </p:nvSpPr>
        <p:spPr>
          <a:xfrm>
            <a:off x="1409699" y="712922"/>
            <a:ext cx="9820275" cy="4994279"/>
          </a:xfrm>
          <a:prstGeom prst="roundRect">
            <a:avLst>
              <a:gd name="adj" fmla="val 97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76A44-2FB7-1503-514F-35353D22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33846"/>
          <a:stretch/>
        </p:blipFill>
        <p:spPr>
          <a:xfrm>
            <a:off x="701494" y="712922"/>
            <a:ext cx="3793168" cy="4994279"/>
          </a:xfrm>
          <a:prstGeom prst="roundRect">
            <a:avLst>
              <a:gd name="adj" fmla="val 20397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B2B133F-EFE5-F68D-9E0F-F043755786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ED319A8-3E0B-0525-3AD7-27131636052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C07AF34F-DED9-3F89-9AAA-ADCCFCED2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2B1F4E-1775-BA65-7D6E-ED7C815D48F0}"/>
              </a:ext>
            </a:extLst>
          </p:cNvPr>
          <p:cNvSpPr txBox="1"/>
          <p:nvPr/>
        </p:nvSpPr>
        <p:spPr>
          <a:xfrm>
            <a:off x="5538102" y="207439"/>
            <a:ext cx="379316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ضرورت گفتمان‌سازی برای حل مسائل کشور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65622-1E05-9945-0A19-A432059C98AC}"/>
              </a:ext>
            </a:extLst>
          </p:cNvPr>
          <p:cNvSpPr txBox="1"/>
          <p:nvPr/>
        </p:nvSpPr>
        <p:spPr>
          <a:xfrm>
            <a:off x="4494662" y="1524343"/>
            <a:ext cx="6098582" cy="3371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ضرورت گفتمان‌سازی کنونی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مسائل پرتعداد و پیچیده کنونی.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راه‌حل رهبری: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حرکت عمومی و میلیونی ملت.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پیش‌نیاز حرکت عمومی: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اراده، عزم، بینایی ملی.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جان مایه حرکت عمومی: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اراده ملی.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شرط شکل‌گیری اراده ملی:</a:t>
            </a:r>
            <a:r>
              <a:rPr lang="ar-SA" sz="2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گفتمان‌سازی.</a:t>
            </a:r>
            <a:endParaRPr lang="en-US" sz="2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7FBB4B-1FF3-C174-22CA-BD0A30A1291C}"/>
              </a:ext>
            </a:extLst>
          </p:cNvPr>
          <p:cNvSpPr/>
          <p:nvPr/>
        </p:nvSpPr>
        <p:spPr>
          <a:xfrm>
            <a:off x="6435481" y="5820963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FB180B-D847-4505-B1C8-D7D2BA0FA359}"/>
              </a:ext>
            </a:extLst>
          </p:cNvPr>
          <p:cNvSpPr/>
          <p:nvPr/>
        </p:nvSpPr>
        <p:spPr>
          <a:xfrm>
            <a:off x="6773354" y="582107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4F26F5-64C0-C55C-1F6E-3249644D377E}"/>
              </a:ext>
            </a:extLst>
          </p:cNvPr>
          <p:cNvSpPr/>
          <p:nvPr/>
        </p:nvSpPr>
        <p:spPr>
          <a:xfrm>
            <a:off x="7110123" y="582096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9BFEF8-CB54-7AD2-B3D6-0E07B541B8B8}"/>
              </a:ext>
            </a:extLst>
          </p:cNvPr>
          <p:cNvSpPr/>
          <p:nvPr/>
        </p:nvSpPr>
        <p:spPr>
          <a:xfrm>
            <a:off x="7447622" y="582096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F82108-0F67-C088-4B4D-64FD3468705D}"/>
              </a:ext>
            </a:extLst>
          </p:cNvPr>
          <p:cNvSpPr/>
          <p:nvPr/>
        </p:nvSpPr>
        <p:spPr>
          <a:xfrm>
            <a:off x="7803159" y="5820113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6A1EBA-7405-31DD-B659-4BA94EDAA25F}"/>
              </a:ext>
            </a:extLst>
          </p:cNvPr>
          <p:cNvSpPr/>
          <p:nvPr/>
        </p:nvSpPr>
        <p:spPr>
          <a:xfrm>
            <a:off x="8139928" y="582011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3DBDBC5-5454-572B-57B8-E63845ABC3A8}"/>
              </a:ext>
            </a:extLst>
          </p:cNvPr>
          <p:cNvSpPr/>
          <p:nvPr/>
        </p:nvSpPr>
        <p:spPr>
          <a:xfrm>
            <a:off x="8476697" y="582011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06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3931084" y="559670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r="25883"/>
          <a:stretch/>
        </p:blipFill>
        <p:spPr>
          <a:xfrm>
            <a:off x="1453103" y="712922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24128"/>
          <a:stretch/>
        </p:blipFill>
        <p:spPr>
          <a:xfrm>
            <a:off x="3993742" y="662213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9016428" y="662213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0" t="304" r="38492" b="-304"/>
          <a:stretch/>
        </p:blipFill>
        <p:spPr>
          <a:xfrm>
            <a:off x="6495320" y="662213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5534160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9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5769360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6004560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6239756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2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647495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6" r="40146"/>
          <a:stretch/>
        </p:blipFill>
        <p:spPr>
          <a:xfrm>
            <a:off x="12379729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9" name="Picture 8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5A594ADC-123F-B934-5424-8F29BC37A1C8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AC06E4C8-FF0C-4E39-C7A5-47309029A3D0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6DE415-C147-757E-BE20-D35172EF20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4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8B4E43-8954-C13D-E595-0AB751311E79}"/>
              </a:ext>
            </a:extLst>
          </p:cNvPr>
          <p:cNvSpPr/>
          <p:nvPr/>
        </p:nvSpPr>
        <p:spPr>
          <a:xfrm>
            <a:off x="1409699" y="712922"/>
            <a:ext cx="9820275" cy="4994279"/>
          </a:xfrm>
          <a:prstGeom prst="roundRect">
            <a:avLst>
              <a:gd name="adj" fmla="val 97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76A44-2FB7-1503-514F-35353D22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33846"/>
          <a:stretch/>
        </p:blipFill>
        <p:spPr>
          <a:xfrm>
            <a:off x="701494" y="712922"/>
            <a:ext cx="3793168" cy="4994279"/>
          </a:xfrm>
          <a:prstGeom prst="roundRect">
            <a:avLst>
              <a:gd name="adj" fmla="val 20397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B2B133F-EFE5-F68D-9E0F-F043755786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ED319A8-3E0B-0525-3AD7-27131636052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C07AF34F-DED9-3F89-9AAA-ADCCFCED2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2B1F4E-1775-BA65-7D6E-ED7C815D48F0}"/>
              </a:ext>
            </a:extLst>
          </p:cNvPr>
          <p:cNvSpPr txBox="1"/>
          <p:nvPr/>
        </p:nvSpPr>
        <p:spPr>
          <a:xfrm>
            <a:off x="5538102" y="207439"/>
            <a:ext cx="379316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ضرورت گفتمان‌سازی برای حل مسائل کشور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65622-1E05-9945-0A19-A432059C98AC}"/>
              </a:ext>
            </a:extLst>
          </p:cNvPr>
          <p:cNvSpPr txBox="1"/>
          <p:nvPr/>
        </p:nvSpPr>
        <p:spPr>
          <a:xfrm>
            <a:off x="4795206" y="1491385"/>
            <a:ext cx="5804268" cy="3437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نقش گفتمان‌سازی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فراگیری مفاهیم/معارف/اقدامات: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با تبدیل به گفتمان رایج (سکه رایج، فضای تنفسی).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نیاز قطعی به گفتمان‌سازی.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عدم کفایت به گفتگو/سخنرانی/تبلیغ/تبیین صرف.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تبلیغ/تبیین/گفتگو/هنر حرکت‌آفرین و جریان‌ساز.</a:t>
            </a:r>
            <a:endParaRPr lang="en-US" sz="2400" kern="100" dirty="0"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رواج این گفتمان = حرکت عمومی = حل مسائل کشور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0C910F-A0B2-C235-0490-3C1C5C847639}"/>
              </a:ext>
            </a:extLst>
          </p:cNvPr>
          <p:cNvSpPr/>
          <p:nvPr/>
        </p:nvSpPr>
        <p:spPr>
          <a:xfrm>
            <a:off x="6764967" y="582011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17E436-D12B-7662-9612-E49CC71E8C83}"/>
              </a:ext>
            </a:extLst>
          </p:cNvPr>
          <p:cNvSpPr/>
          <p:nvPr/>
        </p:nvSpPr>
        <p:spPr>
          <a:xfrm>
            <a:off x="6409430" y="582011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169C9A-AA0F-EA15-A64E-7140FABBDF37}"/>
              </a:ext>
            </a:extLst>
          </p:cNvPr>
          <p:cNvSpPr/>
          <p:nvPr/>
        </p:nvSpPr>
        <p:spPr>
          <a:xfrm>
            <a:off x="7110123" y="582096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42E0F4A-89F4-5119-B691-CFB8D164331A}"/>
              </a:ext>
            </a:extLst>
          </p:cNvPr>
          <p:cNvSpPr/>
          <p:nvPr/>
        </p:nvSpPr>
        <p:spPr>
          <a:xfrm>
            <a:off x="7447622" y="582096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B11551-4A91-B624-75AA-0D0386FDD9F9}"/>
              </a:ext>
            </a:extLst>
          </p:cNvPr>
          <p:cNvSpPr/>
          <p:nvPr/>
        </p:nvSpPr>
        <p:spPr>
          <a:xfrm>
            <a:off x="7803159" y="5820113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534E6-D166-3518-2551-AC1D5BD8E045}"/>
              </a:ext>
            </a:extLst>
          </p:cNvPr>
          <p:cNvSpPr/>
          <p:nvPr/>
        </p:nvSpPr>
        <p:spPr>
          <a:xfrm>
            <a:off x="8139928" y="582011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C3BDCE-28D5-389C-4275-C18FCB473BE5}"/>
              </a:ext>
            </a:extLst>
          </p:cNvPr>
          <p:cNvSpPr/>
          <p:nvPr/>
        </p:nvSpPr>
        <p:spPr>
          <a:xfrm>
            <a:off x="8476697" y="582011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6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8B4E43-8954-C13D-E595-0AB751311E79}"/>
              </a:ext>
            </a:extLst>
          </p:cNvPr>
          <p:cNvSpPr/>
          <p:nvPr/>
        </p:nvSpPr>
        <p:spPr>
          <a:xfrm>
            <a:off x="1409699" y="712922"/>
            <a:ext cx="9820275" cy="4994279"/>
          </a:xfrm>
          <a:prstGeom prst="roundRect">
            <a:avLst>
              <a:gd name="adj" fmla="val 97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76A44-2FB7-1503-514F-35353D22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33846"/>
          <a:stretch/>
        </p:blipFill>
        <p:spPr>
          <a:xfrm>
            <a:off x="701494" y="712922"/>
            <a:ext cx="3793168" cy="4994279"/>
          </a:xfrm>
          <a:prstGeom prst="roundRect">
            <a:avLst>
              <a:gd name="adj" fmla="val 20397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B2B133F-EFE5-F68D-9E0F-F043755786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ED319A8-3E0B-0525-3AD7-27131636052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C07AF34F-DED9-3F89-9AAA-ADCCFCED2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2B1F4E-1775-BA65-7D6E-ED7C815D48F0}"/>
              </a:ext>
            </a:extLst>
          </p:cNvPr>
          <p:cNvSpPr txBox="1"/>
          <p:nvPr/>
        </p:nvSpPr>
        <p:spPr>
          <a:xfrm>
            <a:off x="5538102" y="207439"/>
            <a:ext cx="379316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ضرورت گفتمان‌سازی برای حل مسائل کشور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65622-1E05-9945-0A19-A432059C98AC}"/>
              </a:ext>
            </a:extLst>
          </p:cNvPr>
          <p:cNvSpPr txBox="1"/>
          <p:nvPr/>
        </p:nvSpPr>
        <p:spPr>
          <a:xfrm>
            <a:off x="4494662" y="1094463"/>
            <a:ext cx="6340555" cy="4612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دو خط مبارزه از اول انقلاب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خط مبارزات میدانی (مجاهده در میدان).</a:t>
            </a:r>
            <a:endParaRPr lang="en-US" sz="1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خط مبارزاتی فکری.</a:t>
            </a:r>
            <a:endParaRPr lang="en-US" sz="1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اشاره رهبری به روایت </a:t>
            </a:r>
            <a:r>
              <a:rPr lang="ar-SA" sz="1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«</a:t>
            </a:r>
            <a:r>
              <a:rPr lang="en-US" sz="1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 </a:t>
            </a:r>
            <a:r>
              <a:rPr lang="ar-SA" sz="1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إنَّ الحیاةَ عقیدةٌ و جهادٌ</a:t>
            </a:r>
            <a:r>
              <a:rPr lang="en-US" sz="1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 </a:t>
            </a:r>
            <a:r>
              <a:rPr lang="ar-SA" sz="1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».</a:t>
            </a:r>
            <a:r>
              <a:rPr lang="ar-SA" sz="1800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 </a:t>
            </a:r>
            <a:endParaRPr lang="en-US" sz="1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نقص مبارزه میدانی بدون پشتوانه اعتقادی/فکری/بنیان‌های انقلابی.</a:t>
            </a:r>
            <a:endParaRPr lang="en-US" sz="1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نتیجه مبارزه صرفاً میدانی:</a:t>
            </a:r>
            <a:r>
              <a:rPr lang="ar-SA" sz="1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تحجر، کم آوردن.</a:t>
            </a:r>
            <a:endParaRPr lang="en-US" sz="1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سرنوشت برخی اندیشه‌ها:</a:t>
            </a:r>
            <a:r>
              <a:rPr lang="ar-SA" sz="1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عدم تبدیل به اندیشه کارآمد، اندیشه‌های خشک/بی‌روح/بی‌حرکت.</a:t>
            </a:r>
            <a:endParaRPr lang="en-US" sz="1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اعتقاد رهبری در کتاب خون دلی که لعل شد:</a:t>
            </a:r>
            <a:r>
              <a:rPr lang="ar-SA" sz="1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ضرورت توأمان خط فکری و عملیاتی.</a:t>
            </a:r>
            <a:endParaRPr lang="en-US" sz="1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 </a:t>
            </a:r>
            <a:r>
              <a:rPr lang="ar-SA" sz="1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با توجه به اینکه سند این حدیث مورد بحث است بهتر است که از درس حذف شود خصوصا اینکه بیان این حدیث به حضرت آقا منتسب شده</a:t>
            </a:r>
            <a:endParaRPr lang="en-US" sz="1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 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27C90F-9144-C5BD-63A3-117839208C0C}"/>
              </a:ext>
            </a:extLst>
          </p:cNvPr>
          <p:cNvSpPr/>
          <p:nvPr/>
        </p:nvSpPr>
        <p:spPr>
          <a:xfrm>
            <a:off x="7093235" y="582011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4747AE-0E8B-620D-04C8-8DE2F82A3246}"/>
              </a:ext>
            </a:extLst>
          </p:cNvPr>
          <p:cNvSpPr/>
          <p:nvPr/>
        </p:nvSpPr>
        <p:spPr>
          <a:xfrm>
            <a:off x="6409430" y="582011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0F9A3C-E231-9A21-D3E5-61143C508173}"/>
              </a:ext>
            </a:extLst>
          </p:cNvPr>
          <p:cNvSpPr/>
          <p:nvPr/>
        </p:nvSpPr>
        <p:spPr>
          <a:xfrm>
            <a:off x="6755317" y="582375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93CB4C-89BF-3B31-7828-BFCFE5E02037}"/>
              </a:ext>
            </a:extLst>
          </p:cNvPr>
          <p:cNvSpPr/>
          <p:nvPr/>
        </p:nvSpPr>
        <p:spPr>
          <a:xfrm>
            <a:off x="7447622" y="582096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C1EFAA-1010-9DC3-B47F-942CD35BFF35}"/>
              </a:ext>
            </a:extLst>
          </p:cNvPr>
          <p:cNvSpPr/>
          <p:nvPr/>
        </p:nvSpPr>
        <p:spPr>
          <a:xfrm>
            <a:off x="7803159" y="5820113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1E6739-021B-685A-AECC-A4743EB737FE}"/>
              </a:ext>
            </a:extLst>
          </p:cNvPr>
          <p:cNvSpPr/>
          <p:nvPr/>
        </p:nvSpPr>
        <p:spPr>
          <a:xfrm>
            <a:off x="8139928" y="582011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D5DA79-4580-460C-8E86-B9A280C27A65}"/>
              </a:ext>
            </a:extLst>
          </p:cNvPr>
          <p:cNvSpPr/>
          <p:nvPr/>
        </p:nvSpPr>
        <p:spPr>
          <a:xfrm>
            <a:off x="8476697" y="582011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8B4E43-8954-C13D-E595-0AB751311E79}"/>
              </a:ext>
            </a:extLst>
          </p:cNvPr>
          <p:cNvSpPr/>
          <p:nvPr/>
        </p:nvSpPr>
        <p:spPr>
          <a:xfrm>
            <a:off x="1409699" y="712922"/>
            <a:ext cx="9820275" cy="4994279"/>
          </a:xfrm>
          <a:prstGeom prst="roundRect">
            <a:avLst>
              <a:gd name="adj" fmla="val 97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76A44-2FB7-1503-514F-35353D22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41003"/>
          <a:stretch/>
        </p:blipFill>
        <p:spPr>
          <a:xfrm>
            <a:off x="701494" y="712922"/>
            <a:ext cx="3167631" cy="4994279"/>
          </a:xfrm>
          <a:prstGeom prst="roundRect">
            <a:avLst>
              <a:gd name="adj" fmla="val 20397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B2B133F-EFE5-F68D-9E0F-F043755786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ED319A8-3E0B-0525-3AD7-27131636052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C07AF34F-DED9-3F89-9AAA-ADCCFCED2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2B1F4E-1775-BA65-7D6E-ED7C815D48F0}"/>
              </a:ext>
            </a:extLst>
          </p:cNvPr>
          <p:cNvSpPr txBox="1"/>
          <p:nvPr/>
        </p:nvSpPr>
        <p:spPr>
          <a:xfrm>
            <a:off x="5538102" y="207439"/>
            <a:ext cx="379316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ضرورت گفتمان‌سازی برای حل مسائل کشور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65622-1E05-9945-0A19-A432059C98AC}"/>
              </a:ext>
            </a:extLst>
          </p:cNvPr>
          <p:cNvSpPr txBox="1"/>
          <p:nvPr/>
        </p:nvSpPr>
        <p:spPr>
          <a:xfrm>
            <a:off x="3869125" y="2008863"/>
            <a:ext cx="7131122" cy="2083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        </a:t>
            </a: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نقش گفتمان در میدان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جهت‌دهی، روح‌بخشی، انضباط‌بخشی، سرعت‌بخشی به میدان.</a:t>
            </a:r>
            <a:endParaRPr lang="en-US" sz="1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تعیین سرعت، انضباط، جهت میدان.</a:t>
            </a:r>
            <a:endParaRPr lang="en-US" sz="1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جاری‌ و ساری‌سازی، استقرار، پیاده‌سازی حرف نو انقلاب توسط میدان با کمک گفتمان.</a:t>
            </a:r>
            <a:endParaRPr lang="en-US" sz="1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18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نسبت صحیح و ارتباط درست گفتمان و میدان = رسیدن به اهداف انقلابی.</a:t>
            </a:r>
            <a:endParaRPr lang="en-US" sz="18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25D2C6-F7A5-C6A8-241B-219BD579E64A}"/>
              </a:ext>
            </a:extLst>
          </p:cNvPr>
          <p:cNvSpPr/>
          <p:nvPr/>
        </p:nvSpPr>
        <p:spPr>
          <a:xfrm>
            <a:off x="7457272" y="5813876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338FCE-D28E-03D4-4577-075C86045F27}"/>
              </a:ext>
            </a:extLst>
          </p:cNvPr>
          <p:cNvSpPr/>
          <p:nvPr/>
        </p:nvSpPr>
        <p:spPr>
          <a:xfrm>
            <a:off x="6409430" y="582011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84DEBB-50EC-D2B3-10A6-84DE82F67951}"/>
              </a:ext>
            </a:extLst>
          </p:cNvPr>
          <p:cNvSpPr/>
          <p:nvPr/>
        </p:nvSpPr>
        <p:spPr>
          <a:xfrm>
            <a:off x="6755317" y="582375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209275-B477-EECA-244D-84DB23C83632}"/>
              </a:ext>
            </a:extLst>
          </p:cNvPr>
          <p:cNvSpPr/>
          <p:nvPr/>
        </p:nvSpPr>
        <p:spPr>
          <a:xfrm>
            <a:off x="7092086" y="5813877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A647295-762E-9DE0-F470-320D84C30585}"/>
              </a:ext>
            </a:extLst>
          </p:cNvPr>
          <p:cNvSpPr/>
          <p:nvPr/>
        </p:nvSpPr>
        <p:spPr>
          <a:xfrm>
            <a:off x="7803159" y="5820113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E90EEA4-D713-25A6-A967-B515F7DF721E}"/>
              </a:ext>
            </a:extLst>
          </p:cNvPr>
          <p:cNvSpPr/>
          <p:nvPr/>
        </p:nvSpPr>
        <p:spPr>
          <a:xfrm>
            <a:off x="8139928" y="582011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ABB611-17F4-6121-C336-C16D856B6E5F}"/>
              </a:ext>
            </a:extLst>
          </p:cNvPr>
          <p:cNvSpPr/>
          <p:nvPr/>
        </p:nvSpPr>
        <p:spPr>
          <a:xfrm>
            <a:off x="8476697" y="582011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565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8B4E43-8954-C13D-E595-0AB751311E79}"/>
              </a:ext>
            </a:extLst>
          </p:cNvPr>
          <p:cNvSpPr/>
          <p:nvPr/>
        </p:nvSpPr>
        <p:spPr>
          <a:xfrm>
            <a:off x="1409699" y="712922"/>
            <a:ext cx="9820275" cy="4994279"/>
          </a:xfrm>
          <a:prstGeom prst="roundRect">
            <a:avLst>
              <a:gd name="adj" fmla="val 97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76A44-2FB7-1503-514F-35353D22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41003"/>
          <a:stretch/>
        </p:blipFill>
        <p:spPr>
          <a:xfrm>
            <a:off x="701494" y="712922"/>
            <a:ext cx="3167631" cy="4994279"/>
          </a:xfrm>
          <a:prstGeom prst="roundRect">
            <a:avLst>
              <a:gd name="adj" fmla="val 20397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B2B133F-EFE5-F68D-9E0F-F043755786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ED319A8-3E0B-0525-3AD7-27131636052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C07AF34F-DED9-3F89-9AAA-ADCCFCED2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2B1F4E-1775-BA65-7D6E-ED7C815D48F0}"/>
              </a:ext>
            </a:extLst>
          </p:cNvPr>
          <p:cNvSpPr txBox="1"/>
          <p:nvPr/>
        </p:nvSpPr>
        <p:spPr>
          <a:xfrm>
            <a:off x="5538102" y="207439"/>
            <a:ext cx="379316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ضرورت گفتمان‌سازی برای حل مسائل کشور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EBCE3-1230-9B46-1B80-190756BB57E5}"/>
              </a:ext>
            </a:extLst>
          </p:cNvPr>
          <p:cNvSpPr txBox="1"/>
          <p:nvPr/>
        </p:nvSpPr>
        <p:spPr>
          <a:xfrm>
            <a:off x="4032949" y="968775"/>
            <a:ext cx="6706247" cy="2647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         </a:t>
            </a: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تجربه تاریخی ضرورت گفتمان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پیروزی جنگ: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گفتمان «جنگ جنگ تا پیروزی».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ثمر رسیدن انقلاب: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تبدیل مبارزات به گفتمان و کشاندن اکثریت به میدان.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نهضت سوادآموزی: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تبدیل پیام امام به گفتمان عمومی و مشارکت مردم.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پیروزی در مسائل: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گفتمان‌سازی و پذیرش عمومی.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ناکامی‌ها: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عدم تبدیل حرف به گفتمان، ابتر و سست ماندن قدم‌ها.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7CD42-A589-D08C-279F-7C93D00B113C}"/>
              </a:ext>
            </a:extLst>
          </p:cNvPr>
          <p:cNvSpPr txBox="1"/>
          <p:nvPr/>
        </p:nvSpPr>
        <p:spPr>
          <a:xfrm>
            <a:off x="4577330" y="3871698"/>
            <a:ext cx="6098582" cy="1351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        </a:t>
            </a: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ضرورت گفتمان حرکت عمومی کنونی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گفتمان مادر، محوری، اصیل.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نتیجه حضور مردم پای کار: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حل همه مسائل کشور.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25AC52-CB7A-8ABA-BDE9-853D1D4CC2DC}"/>
              </a:ext>
            </a:extLst>
          </p:cNvPr>
          <p:cNvSpPr/>
          <p:nvPr/>
        </p:nvSpPr>
        <p:spPr>
          <a:xfrm>
            <a:off x="7803158" y="5813877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88C649-8D90-4496-42EE-010394D1B590}"/>
              </a:ext>
            </a:extLst>
          </p:cNvPr>
          <p:cNvSpPr/>
          <p:nvPr/>
        </p:nvSpPr>
        <p:spPr>
          <a:xfrm>
            <a:off x="6409430" y="582011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42828C-F9A0-B318-A87E-D50C0096EA8B}"/>
              </a:ext>
            </a:extLst>
          </p:cNvPr>
          <p:cNvSpPr/>
          <p:nvPr/>
        </p:nvSpPr>
        <p:spPr>
          <a:xfrm>
            <a:off x="6755317" y="582375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65FAF1-5615-67B0-77C7-BE55F7907A41}"/>
              </a:ext>
            </a:extLst>
          </p:cNvPr>
          <p:cNvSpPr/>
          <p:nvPr/>
        </p:nvSpPr>
        <p:spPr>
          <a:xfrm>
            <a:off x="7092086" y="5813877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B1B84B-9A78-2B73-43B0-59AFFBD081DB}"/>
              </a:ext>
            </a:extLst>
          </p:cNvPr>
          <p:cNvSpPr/>
          <p:nvPr/>
        </p:nvSpPr>
        <p:spPr>
          <a:xfrm>
            <a:off x="7447622" y="582107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BA4560-9CC5-3DD3-6DDC-B4F0500727FA}"/>
              </a:ext>
            </a:extLst>
          </p:cNvPr>
          <p:cNvSpPr/>
          <p:nvPr/>
        </p:nvSpPr>
        <p:spPr>
          <a:xfrm>
            <a:off x="8139928" y="582011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873C4A-CFF2-40D8-1A22-0B3007142174}"/>
              </a:ext>
            </a:extLst>
          </p:cNvPr>
          <p:cNvSpPr/>
          <p:nvPr/>
        </p:nvSpPr>
        <p:spPr>
          <a:xfrm>
            <a:off x="8476697" y="582011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1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8B4E43-8954-C13D-E595-0AB751311E79}"/>
              </a:ext>
            </a:extLst>
          </p:cNvPr>
          <p:cNvSpPr/>
          <p:nvPr/>
        </p:nvSpPr>
        <p:spPr>
          <a:xfrm>
            <a:off x="1409699" y="712922"/>
            <a:ext cx="9820275" cy="4994279"/>
          </a:xfrm>
          <a:prstGeom prst="roundRect">
            <a:avLst>
              <a:gd name="adj" fmla="val 97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76A44-2FB7-1503-514F-35353D22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41003"/>
          <a:stretch/>
        </p:blipFill>
        <p:spPr>
          <a:xfrm>
            <a:off x="701494" y="712922"/>
            <a:ext cx="3167631" cy="4994279"/>
          </a:xfrm>
          <a:prstGeom prst="roundRect">
            <a:avLst>
              <a:gd name="adj" fmla="val 20397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B2B133F-EFE5-F68D-9E0F-F043755786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ED319A8-3E0B-0525-3AD7-27131636052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C07AF34F-DED9-3F89-9AAA-ADCCFCED2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2B1F4E-1775-BA65-7D6E-ED7C815D48F0}"/>
              </a:ext>
            </a:extLst>
          </p:cNvPr>
          <p:cNvSpPr txBox="1"/>
          <p:nvPr/>
        </p:nvSpPr>
        <p:spPr>
          <a:xfrm>
            <a:off x="5538102" y="207439"/>
            <a:ext cx="379316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ضرورت گفتمان‌سازی برای حل مسائل کشور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EBCE3-1230-9B46-1B80-190756BB57E5}"/>
              </a:ext>
            </a:extLst>
          </p:cNvPr>
          <p:cNvSpPr txBox="1"/>
          <p:nvPr/>
        </p:nvSpPr>
        <p:spPr>
          <a:xfrm>
            <a:off x="3444013" y="989773"/>
            <a:ext cx="6706247" cy="444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متولیان ترویج گفتمان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تفاوت امکانات امروز با اوایل انقلاب.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عدم اکتفا به تعداد اندک متولیان سنتی.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نیاز به شبکه مویرگی صاحبان ذهن فعال و زبان گویا.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solidFill>
                  <a:schemeClr val="tx2"/>
                </a:solidFill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ویژگی‌های این شبکه:</a:t>
            </a:r>
            <a:r>
              <a:rPr lang="ar-SA" sz="2000" kern="100" dirty="0">
                <a:solidFill>
                  <a:schemeClr val="tx2"/>
                </a:solidFill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endParaRPr lang="en-US" sz="2000" kern="100" dirty="0">
              <a:solidFill>
                <a:schemeClr val="tx2"/>
              </a:solidFill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ذهن فعال (تسلط بر نرم‌افزار انقلاب، درک به‌روز).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زبان گویا (توانایی انتقال مفاهیم به عموم).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حضور در اقصی نقاط کشور.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ارتباط چهره به چهره (مزیت).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صاحبان تریبون و مخاطب (نوجوان/جوان).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51F604-7E37-471B-6514-C8EB2D3F4B76}"/>
              </a:ext>
            </a:extLst>
          </p:cNvPr>
          <p:cNvSpPr/>
          <p:nvPr/>
        </p:nvSpPr>
        <p:spPr>
          <a:xfrm>
            <a:off x="8146935" y="5821069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616DE4-D9DA-0347-E234-893FE1673A1A}"/>
              </a:ext>
            </a:extLst>
          </p:cNvPr>
          <p:cNvSpPr/>
          <p:nvPr/>
        </p:nvSpPr>
        <p:spPr>
          <a:xfrm>
            <a:off x="6409430" y="582011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CEB97C-446B-443F-0DEF-0EE81ECBBD44}"/>
              </a:ext>
            </a:extLst>
          </p:cNvPr>
          <p:cNvSpPr/>
          <p:nvPr/>
        </p:nvSpPr>
        <p:spPr>
          <a:xfrm>
            <a:off x="6755317" y="582375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98383F-40BE-FBE6-EEE8-1DE96E232EF7}"/>
              </a:ext>
            </a:extLst>
          </p:cNvPr>
          <p:cNvSpPr/>
          <p:nvPr/>
        </p:nvSpPr>
        <p:spPr>
          <a:xfrm>
            <a:off x="7092086" y="5813877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E4B4F6E-7DCC-F399-BAB1-7A6CC6AD1921}"/>
              </a:ext>
            </a:extLst>
          </p:cNvPr>
          <p:cNvSpPr/>
          <p:nvPr/>
        </p:nvSpPr>
        <p:spPr>
          <a:xfrm>
            <a:off x="7447622" y="582107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E52A0E-EFC5-6BFA-B603-406A5BFD0513}"/>
              </a:ext>
            </a:extLst>
          </p:cNvPr>
          <p:cNvSpPr/>
          <p:nvPr/>
        </p:nvSpPr>
        <p:spPr>
          <a:xfrm>
            <a:off x="7815198" y="5821070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3B7478B-1038-0EC1-F24D-AE81136407AF}"/>
              </a:ext>
            </a:extLst>
          </p:cNvPr>
          <p:cNvSpPr/>
          <p:nvPr/>
        </p:nvSpPr>
        <p:spPr>
          <a:xfrm>
            <a:off x="8476697" y="5820112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67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8B4E43-8954-C13D-E595-0AB751311E79}"/>
              </a:ext>
            </a:extLst>
          </p:cNvPr>
          <p:cNvSpPr/>
          <p:nvPr/>
        </p:nvSpPr>
        <p:spPr>
          <a:xfrm>
            <a:off x="1409699" y="712922"/>
            <a:ext cx="9820275" cy="4994279"/>
          </a:xfrm>
          <a:prstGeom prst="roundRect">
            <a:avLst>
              <a:gd name="adj" fmla="val 97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76A44-2FB7-1503-514F-35353D22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r="41003"/>
          <a:stretch/>
        </p:blipFill>
        <p:spPr>
          <a:xfrm>
            <a:off x="962026" y="712922"/>
            <a:ext cx="3167631" cy="4994279"/>
          </a:xfrm>
          <a:prstGeom prst="roundRect">
            <a:avLst>
              <a:gd name="adj" fmla="val 20397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B2B133F-EFE5-F68D-9E0F-F043755786F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ED319A8-3E0B-0525-3AD7-27131636052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C07AF34F-DED9-3F89-9AAA-ADCCFCED2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2B1F4E-1775-BA65-7D6E-ED7C815D48F0}"/>
              </a:ext>
            </a:extLst>
          </p:cNvPr>
          <p:cNvSpPr txBox="1"/>
          <p:nvPr/>
        </p:nvSpPr>
        <p:spPr>
          <a:xfrm>
            <a:off x="5538102" y="207439"/>
            <a:ext cx="3793168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ضرورت گفتمان‌سازی برای حل مسائل کشور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EBCE3-1230-9B46-1B80-190756BB57E5}"/>
              </a:ext>
            </a:extLst>
          </p:cNvPr>
          <p:cNvSpPr txBox="1"/>
          <p:nvPr/>
        </p:nvSpPr>
        <p:spPr>
          <a:xfrm>
            <a:off x="3738481" y="1150799"/>
            <a:ext cx="6706247" cy="4103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مراحل ترویج گفتمان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در میان گذاشتن گفتمان: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اول با جوانان متعهد.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سپس با همه جوانان و توده مردم.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هدف نهایی: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تبدیل به معرفت فراگیر و حرف رایج انقلاب.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نتیجه ترویج گفتمان</a:t>
            </a:r>
            <a:endParaRPr lang="en-US" sz="28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حضور و نقش‌آفرینی مردم پای کار.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نقش‌آفرینی همگانی، همه‌جانبه، جهادی.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نتیجه نهایی:</a:t>
            </a:r>
            <a:r>
              <a:rPr lang="ar-SA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عبور سربلندانه و پیروزمندانه از این برهه انقلاب.</a:t>
            </a: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4F84AF-81DA-5222-1A15-791FBA994F83}"/>
              </a:ext>
            </a:extLst>
          </p:cNvPr>
          <p:cNvSpPr/>
          <p:nvPr/>
        </p:nvSpPr>
        <p:spPr>
          <a:xfrm>
            <a:off x="8475721" y="5830407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CA3E60-A656-3F8E-D5C1-589A562EB12C}"/>
              </a:ext>
            </a:extLst>
          </p:cNvPr>
          <p:cNvSpPr/>
          <p:nvPr/>
        </p:nvSpPr>
        <p:spPr>
          <a:xfrm>
            <a:off x="6409430" y="582011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AE916A-E1E3-8657-11F7-3B1D3E0D6FD9}"/>
              </a:ext>
            </a:extLst>
          </p:cNvPr>
          <p:cNvSpPr/>
          <p:nvPr/>
        </p:nvSpPr>
        <p:spPr>
          <a:xfrm>
            <a:off x="6755317" y="582375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7F1A05-B97E-2227-F373-30C33AB53B02}"/>
              </a:ext>
            </a:extLst>
          </p:cNvPr>
          <p:cNvSpPr/>
          <p:nvPr/>
        </p:nvSpPr>
        <p:spPr>
          <a:xfrm>
            <a:off x="7092086" y="5813877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07684D-963D-4EBB-E726-DFB2667BDECA}"/>
              </a:ext>
            </a:extLst>
          </p:cNvPr>
          <p:cNvSpPr/>
          <p:nvPr/>
        </p:nvSpPr>
        <p:spPr>
          <a:xfrm>
            <a:off x="7447622" y="5821071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830CCF-8478-DB55-005D-06A8517C2182}"/>
              </a:ext>
            </a:extLst>
          </p:cNvPr>
          <p:cNvSpPr/>
          <p:nvPr/>
        </p:nvSpPr>
        <p:spPr>
          <a:xfrm>
            <a:off x="7815198" y="5821070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905826-B9D8-B312-B355-28CFC894F50F}"/>
              </a:ext>
            </a:extLst>
          </p:cNvPr>
          <p:cNvSpPr/>
          <p:nvPr/>
        </p:nvSpPr>
        <p:spPr>
          <a:xfrm>
            <a:off x="8152739" y="5821069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7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DFEEA-988F-E79C-A789-9F103961679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8" y="636933"/>
            <a:ext cx="1432212" cy="1432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7A784-1717-5CBC-A2F7-AF951DD7040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55" y="1011076"/>
            <a:ext cx="685466" cy="683926"/>
          </a:xfrm>
          <a:prstGeom prst="rect">
            <a:avLst/>
          </a:prstGeom>
        </p:spPr>
      </p:pic>
      <p:sp>
        <p:nvSpPr>
          <p:cNvPr id="6" name="Google Shape;28;p1">
            <a:extLst>
              <a:ext uri="{FF2B5EF4-FFF2-40B4-BE49-F238E27FC236}">
                <a16:creationId xmlns:a16="http://schemas.microsoft.com/office/drawing/2014/main" id="{C0AD54C8-FA60-FA36-8817-C4DC9C805B19}"/>
              </a:ext>
            </a:extLst>
          </p:cNvPr>
          <p:cNvSpPr/>
          <p:nvPr/>
        </p:nvSpPr>
        <p:spPr>
          <a:xfrm>
            <a:off x="8456596" y="636933"/>
            <a:ext cx="2868593" cy="143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b="1" dirty="0">
                <a:solidFill>
                  <a:schemeClr val="bg1"/>
                </a:solidFill>
                <a:latin typeface="Lalezar" panose="00000500000000000000" pitchFamily="2" charset="-78"/>
                <a:ea typeface="Calibri"/>
                <a:cs typeface="Lalezar" panose="00000500000000000000" pitchFamily="2" charset="-78"/>
                <a:sym typeface="Yeseva One"/>
              </a:rPr>
              <a:t>با سپــــاس </a:t>
            </a:r>
          </a:p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b="1" dirty="0">
                <a:solidFill>
                  <a:schemeClr val="bg1"/>
                </a:solidFill>
                <a:latin typeface="Lalezar" panose="00000500000000000000" pitchFamily="2" charset="-78"/>
                <a:ea typeface="Calibri"/>
                <a:cs typeface="Lalezar" panose="00000500000000000000" pitchFamily="2" charset="-78"/>
                <a:sym typeface="Yeseva One"/>
              </a:rPr>
              <a:t>از توجه شما</a:t>
            </a:r>
            <a:endParaRPr lang="fa-IR" sz="3600" b="1" i="0" u="none" strike="noStrike" cap="none" dirty="0">
              <a:solidFill>
                <a:schemeClr val="bg1"/>
              </a:solidFill>
              <a:latin typeface="Lalezar" panose="00000500000000000000" pitchFamily="2" charset="-78"/>
              <a:ea typeface="Calibri"/>
              <a:cs typeface="Lalezar" panose="000005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825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6433159" y="559670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r="25883"/>
          <a:stretch/>
        </p:blipFill>
        <p:spPr>
          <a:xfrm>
            <a:off x="1453103" y="712922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24128"/>
          <a:stretch/>
        </p:blipFill>
        <p:spPr>
          <a:xfrm>
            <a:off x="3993742" y="662213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9016428" y="662213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9" r="36033"/>
          <a:stretch/>
        </p:blipFill>
        <p:spPr>
          <a:xfrm>
            <a:off x="6495320" y="662213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5544683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9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6015079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779879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6250279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2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6485475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6" r="40146"/>
          <a:stretch/>
        </p:blipFill>
        <p:spPr>
          <a:xfrm>
            <a:off x="12379729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8" name="Picture 7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0359EFAD-75A9-CCA1-0937-030ECBDDBD98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9" name="Picture 8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52E45A2-669E-3642-ADF5-FD02DDC2BCAF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10BE8F-4C58-B997-E8AF-ACB9CE3828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75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6433159" y="559670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r="25883"/>
          <a:stretch/>
        </p:blipFill>
        <p:spPr>
          <a:xfrm>
            <a:off x="0" y="-4949159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24128"/>
          <a:stretch/>
        </p:blipFill>
        <p:spPr>
          <a:xfrm>
            <a:off x="1434070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6506333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r="38600"/>
          <a:stretch/>
        </p:blipFill>
        <p:spPr>
          <a:xfrm>
            <a:off x="3992625" y="676726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5534168" y="5998394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9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6239756" y="5998394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769364" y="5998394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6004560" y="5998394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2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6474960" y="5998394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6" r="40146"/>
          <a:stretch/>
        </p:blipFill>
        <p:spPr>
          <a:xfrm>
            <a:off x="9059778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" name="Picture 1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739C4EA5-B689-948E-8228-7AA101D13687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D8628AE8-5B30-04EF-1703-C12C3EE25A86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EB43BE-FAD8-0F71-71D2-8E690EA5A5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72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8997618" y="559670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3" r="25883"/>
          <a:stretch/>
        </p:blipFill>
        <p:spPr>
          <a:xfrm>
            <a:off x="0" y="-4949159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24128"/>
          <a:stretch/>
        </p:blipFill>
        <p:spPr>
          <a:xfrm>
            <a:off x="1434070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6506333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4" r="36298"/>
          <a:stretch/>
        </p:blipFill>
        <p:spPr>
          <a:xfrm>
            <a:off x="3992625" y="676726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5534168" y="5998394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9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6239756" y="5998394"/>
            <a:ext cx="182880" cy="182880"/>
          </a:xfrm>
          <a:prstGeom prst="ellipse">
            <a:avLst/>
          </a:prstGeom>
          <a:solidFill>
            <a:srgbClr val="46B1E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769364" y="5998394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6004560" y="5998394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2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6474960" y="5998394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hlinkClick r:id="rId13" action="ppaction://hlinksldjump"/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6" r="40146"/>
          <a:stretch/>
        </p:blipFill>
        <p:spPr>
          <a:xfrm>
            <a:off x="9059778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" name="Picture 1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739C4EA5-B689-948E-8228-7AA101D13687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D8628AE8-5B30-04EF-1703-C12C3EE25A86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EB43BE-FAD8-0F71-71D2-8E690EA5A5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6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B137C8-125F-E586-B528-83DD739C5657}"/>
              </a:ext>
            </a:extLst>
          </p:cNvPr>
          <p:cNvSpPr/>
          <p:nvPr/>
        </p:nvSpPr>
        <p:spPr>
          <a:xfrm>
            <a:off x="784972" y="712922"/>
            <a:ext cx="9315157" cy="4773478"/>
          </a:xfrm>
          <a:prstGeom prst="roundRect">
            <a:avLst>
              <a:gd name="adj" fmla="val 10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AEB9C-33A2-BA43-A369-FE8D9E352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/>
        </p:blipFill>
        <p:spPr>
          <a:xfrm>
            <a:off x="8818536" y="712922"/>
            <a:ext cx="2643107" cy="4773478"/>
          </a:xfrm>
          <a:prstGeom prst="roundRect">
            <a:avLst>
              <a:gd name="adj" fmla="val 21232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DF31207C-7DBA-4CEA-37DD-5B6700F13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pic>
        <p:nvPicPr>
          <p:cNvPr id="6" name="Picture 5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31E2419-FB34-B1C0-1084-C3D890F79E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898929-AECF-6281-C48D-A643AC9AA8D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6D5815-DFB4-7BF9-06CB-D1CFC0890B06}"/>
              </a:ext>
            </a:extLst>
          </p:cNvPr>
          <p:cNvSpPr txBox="1"/>
          <p:nvPr/>
        </p:nvSpPr>
        <p:spPr>
          <a:xfrm>
            <a:off x="619932" y="1095330"/>
            <a:ext cx="8060073" cy="4008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سه جریان در خصوص بیانیه گام دوم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a-IR" sz="2000" b="1" kern="100" dirty="0"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1.</a:t>
            </a:r>
            <a:r>
              <a:rPr lang="fa-IR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جریان نظریه‌پرداز: 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بررسی تئوریک، اکتفا به مبانی نظری.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a-IR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2. </a:t>
            </a: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جریان تبلیغی‌تبیینی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: ترویج محتوا از طریق نشست‌ها و سخنرانی‌ها.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a-IR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3. </a:t>
            </a: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جریان عینی‌ساز و حکمرانی‌محور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: پیاده‌سازی، تبدیل به واقعیت، جاری‌سازی در لایه‌های مختلف.</a:t>
            </a:r>
            <a:endParaRPr lang="fa-IR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US" sz="2000" kern="100" dirty="0">
              <a:solidFill>
                <a:srgbClr val="005500"/>
              </a:solidFill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ماهیت بیانیه گام دوم</a:t>
            </a:r>
            <a:endParaRPr lang="en-US" sz="2400" kern="100" dirty="0">
              <a:solidFill>
                <a:schemeClr val="tx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مانیفست و چارچوب حرکت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(نه خود حرکت).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ترسیم </a:t>
            </a: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گذشته، وضعیت کنونی، آینده مطلوب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انقلاب.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چارچوبی برای </a:t>
            </a:r>
            <a:r>
              <a:rPr lang="ar-SA" sz="20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تنظیم نگاه امروز</a:t>
            </a:r>
            <a:r>
              <a:rPr lang="ar-SA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: تمدن‌ساز، بلندمدت، راهبردی (چهل سال دوم).</a:t>
            </a:r>
            <a:endParaRPr lang="en-US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95399-A38A-2210-9C71-69A4FDC8870E}"/>
              </a:ext>
            </a:extLst>
          </p:cNvPr>
          <p:cNvSpPr txBox="1"/>
          <p:nvPr/>
        </p:nvSpPr>
        <p:spPr>
          <a:xfrm>
            <a:off x="3316637" y="239380"/>
            <a:ext cx="3621255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بیانیه گام دوم: از نظریه تا عینیت</a:t>
            </a:r>
            <a:r>
              <a:rPr lang="fa-IR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‌بخشی</a:t>
            </a:r>
            <a:endParaRPr lang="en-US" sz="1800" kern="100" dirty="0">
              <a:solidFill>
                <a:schemeClr val="bg1"/>
              </a:solidFill>
              <a:effectLst/>
              <a:latin typeface="Microsoft Uighur" panose="02000000000000000000" pitchFamily="2" charset="-78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DA82E1-0514-5AAC-0E05-A5ADE23C6916}"/>
              </a:ext>
            </a:extLst>
          </p:cNvPr>
          <p:cNvSpPr/>
          <p:nvPr/>
        </p:nvSpPr>
        <p:spPr>
          <a:xfrm>
            <a:off x="4283067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C44F60-A79C-E506-14D5-A971ECF2FF5A}"/>
              </a:ext>
            </a:extLst>
          </p:cNvPr>
          <p:cNvSpPr/>
          <p:nvPr/>
        </p:nvSpPr>
        <p:spPr>
          <a:xfrm>
            <a:off x="4620940" y="5659562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7CC45F-840E-FFC8-611E-41A45F87A841}"/>
              </a:ext>
            </a:extLst>
          </p:cNvPr>
          <p:cNvSpPr/>
          <p:nvPr/>
        </p:nvSpPr>
        <p:spPr>
          <a:xfrm>
            <a:off x="4957709" y="5659455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09FC82-C150-5C53-0A0B-976E19901968}"/>
              </a:ext>
            </a:extLst>
          </p:cNvPr>
          <p:cNvSpPr/>
          <p:nvPr/>
        </p:nvSpPr>
        <p:spPr>
          <a:xfrm>
            <a:off x="5294478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AAA6CB-22CE-C0BC-A256-00ABD57E265D}"/>
              </a:ext>
            </a:extLst>
          </p:cNvPr>
          <p:cNvSpPr/>
          <p:nvPr/>
        </p:nvSpPr>
        <p:spPr>
          <a:xfrm>
            <a:off x="5631095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B137C8-125F-E586-B528-83DD739C5657}"/>
              </a:ext>
            </a:extLst>
          </p:cNvPr>
          <p:cNvSpPr/>
          <p:nvPr/>
        </p:nvSpPr>
        <p:spPr>
          <a:xfrm>
            <a:off x="784972" y="712922"/>
            <a:ext cx="9315157" cy="4773478"/>
          </a:xfrm>
          <a:prstGeom prst="roundRect">
            <a:avLst>
              <a:gd name="adj" fmla="val 10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AEB9C-33A2-BA43-A369-FE8D9E352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/>
        </p:blipFill>
        <p:spPr>
          <a:xfrm>
            <a:off x="8818536" y="712922"/>
            <a:ext cx="2643107" cy="4773478"/>
          </a:xfrm>
          <a:prstGeom prst="roundRect">
            <a:avLst>
              <a:gd name="adj" fmla="val 21232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DF31207C-7DBA-4CEA-37DD-5B6700F13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pic>
        <p:nvPicPr>
          <p:cNvPr id="6" name="Picture 5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31E2419-FB34-B1C0-1084-C3D890F79E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898929-AECF-6281-C48D-A643AC9AA8D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6D5815-DFB4-7BF9-06CB-D1CFC0890B06}"/>
              </a:ext>
            </a:extLst>
          </p:cNvPr>
          <p:cNvSpPr txBox="1"/>
          <p:nvPr/>
        </p:nvSpPr>
        <p:spPr>
          <a:xfrm>
            <a:off x="647700" y="879373"/>
            <a:ext cx="8060073" cy="4440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مزیت جمهوری اسلامی: نقش محوری مردم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•مردم: میدان‌دار اصلی (نه تماشاچی، پیمانکار، عنصر درجه چندم).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•تفاوت تمدن اسلامی و غرب: نقش مردم.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o</a:t>
            </a: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انقلاب اسلامی: مردم پرچم‌دار، میدان‌دار، صحنه‌گردان، ایفای نقش (نه استفاده‌شونده).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o</a:t>
            </a: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تمدن غرب: تلاش برای خروج مردم از صحنه، ایجاد ناامیدی، تضعیف پشتوانه.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ابزارهای غرب برای دور کردن مردم از صحنه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1.رسانه، ابهام‌آفرینی، شبهه‌پردازی (مقابله: جهاد تبیین).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2.تهدید و ترس‌افکنی.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3.تحریم و محدودیت‌سازی.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4.نفوذ فکری و جریان‌های گفتمانی (جنگ ترکیبی، شناختی، نرم - خطرناک و حساب‌شده).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95399-A38A-2210-9C71-69A4FDC8870E}"/>
              </a:ext>
            </a:extLst>
          </p:cNvPr>
          <p:cNvSpPr txBox="1"/>
          <p:nvPr/>
        </p:nvSpPr>
        <p:spPr>
          <a:xfrm>
            <a:off x="3316637" y="239380"/>
            <a:ext cx="3621255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بیانیه گام دوم: از نظریه تا عینیت</a:t>
            </a:r>
            <a:r>
              <a:rPr lang="fa-IR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‌بخشی</a:t>
            </a:r>
            <a:endParaRPr lang="en-US" sz="1800" kern="100" dirty="0">
              <a:solidFill>
                <a:schemeClr val="bg1"/>
              </a:solidFill>
              <a:effectLst/>
              <a:latin typeface="Microsoft Uighur" panose="02000000000000000000" pitchFamily="2" charset="-78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674114-A5F1-6741-47AB-EBD3157DC3C7}"/>
              </a:ext>
            </a:extLst>
          </p:cNvPr>
          <p:cNvSpPr/>
          <p:nvPr/>
        </p:nvSpPr>
        <p:spPr>
          <a:xfrm>
            <a:off x="4620940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B5BD66-4750-6CCC-D59B-D05107EE2934}"/>
              </a:ext>
            </a:extLst>
          </p:cNvPr>
          <p:cNvSpPr/>
          <p:nvPr/>
        </p:nvSpPr>
        <p:spPr>
          <a:xfrm>
            <a:off x="4257368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06D40D-B25A-FAAA-529C-F28C4D40F24C}"/>
              </a:ext>
            </a:extLst>
          </p:cNvPr>
          <p:cNvSpPr/>
          <p:nvPr/>
        </p:nvSpPr>
        <p:spPr>
          <a:xfrm>
            <a:off x="4957709" y="5659455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F89664-A905-E9D1-6573-3F9967B9FC35}"/>
              </a:ext>
            </a:extLst>
          </p:cNvPr>
          <p:cNvSpPr/>
          <p:nvPr/>
        </p:nvSpPr>
        <p:spPr>
          <a:xfrm>
            <a:off x="5294478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524CE1-C2BE-03F3-3D0F-3127E47995B9}"/>
              </a:ext>
            </a:extLst>
          </p:cNvPr>
          <p:cNvSpPr/>
          <p:nvPr/>
        </p:nvSpPr>
        <p:spPr>
          <a:xfrm>
            <a:off x="5631095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72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B137C8-125F-E586-B528-83DD739C5657}"/>
              </a:ext>
            </a:extLst>
          </p:cNvPr>
          <p:cNvSpPr/>
          <p:nvPr/>
        </p:nvSpPr>
        <p:spPr>
          <a:xfrm>
            <a:off x="784972" y="712922"/>
            <a:ext cx="9315157" cy="4773478"/>
          </a:xfrm>
          <a:prstGeom prst="roundRect">
            <a:avLst>
              <a:gd name="adj" fmla="val 10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AEB9C-33A2-BA43-A369-FE8D9E352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11241"/>
          <a:stretch/>
        </p:blipFill>
        <p:spPr>
          <a:xfrm>
            <a:off x="8818536" y="712922"/>
            <a:ext cx="2643107" cy="4773478"/>
          </a:xfrm>
          <a:prstGeom prst="roundRect">
            <a:avLst>
              <a:gd name="adj" fmla="val 21232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DF31207C-7DBA-4CEA-37DD-5B6700F13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pic>
        <p:nvPicPr>
          <p:cNvPr id="6" name="Picture 5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31E2419-FB34-B1C0-1084-C3D890F79E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898929-AECF-6281-C48D-A643AC9AA8D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6D5815-DFB4-7BF9-06CB-D1CFC0890B06}"/>
              </a:ext>
            </a:extLst>
          </p:cNvPr>
          <p:cNvSpPr txBox="1"/>
          <p:nvPr/>
        </p:nvSpPr>
        <p:spPr>
          <a:xfrm>
            <a:off x="446222" y="907270"/>
            <a:ext cx="8060073" cy="4403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هدف غرب: فلج کردن نسل جوان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1.بعد شناختی: </a:t>
            </a: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ایجاد گره‌ های ذهنی و </a:t>
            </a:r>
            <a:r>
              <a:rPr lang="fa-IR" sz="2400" kern="100" dirty="0" err="1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شبهات</a:t>
            </a: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2.بعد گرایشی: </a:t>
            </a: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تزریق ناامیدی و بی ‌</a:t>
            </a:r>
            <a:r>
              <a:rPr lang="fa-IR" sz="2400" kern="100" dirty="0" err="1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انگیزگی</a:t>
            </a: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3.بعد کنشی: </a:t>
            </a: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ترویج بی‌ عملی (به‌ ویژه در عرصه اجتماعی).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0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kern="100" dirty="0">
                <a:solidFill>
                  <a:schemeClr val="tx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رسالت ما در قبال جوانان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1.آگاهی‌بخشی: </a:t>
            </a: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روشنگر، آگاه، </a:t>
            </a:r>
            <a:r>
              <a:rPr lang="fa-IR" sz="2400" kern="100" dirty="0" err="1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بصیر</a:t>
            </a: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، دارای قدرت تشخیص به‌ هنگام.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2.تقویت انگیزه و امید: </a:t>
            </a: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داشتن اراده قوی.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•ترکیب: </a:t>
            </a: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فکر روشن + انگیزه بالا = حرکت فردی/گروهی به حرکت عمومی.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95399-A38A-2210-9C71-69A4FDC8870E}"/>
              </a:ext>
            </a:extLst>
          </p:cNvPr>
          <p:cNvSpPr txBox="1"/>
          <p:nvPr/>
        </p:nvSpPr>
        <p:spPr>
          <a:xfrm>
            <a:off x="3316637" y="239380"/>
            <a:ext cx="3621255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بیانیه گام دوم: از نظریه تا عینیت</a:t>
            </a:r>
            <a:r>
              <a:rPr lang="fa-IR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1800" b="1" kern="100" dirty="0">
                <a:solidFill>
                  <a:schemeClr val="bg1"/>
                </a:solidFill>
                <a:effectLst/>
                <a:latin typeface="Microsoft Uighur" panose="02000000000000000000" pitchFamily="2" charset="-78"/>
                <a:ea typeface="Calibri" panose="020F0502020204030204" pitchFamily="34" charset="0"/>
                <a:cs typeface="B Titr" panose="00000700000000000000" pitchFamily="2" charset="-78"/>
              </a:rPr>
              <a:t>‌بخشی</a:t>
            </a:r>
            <a:endParaRPr lang="en-US" sz="1800" kern="100" dirty="0">
              <a:solidFill>
                <a:schemeClr val="bg1"/>
              </a:solidFill>
              <a:effectLst/>
              <a:latin typeface="Microsoft Uighur" panose="02000000000000000000" pitchFamily="2" charset="-78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D1B498-DF10-C779-5734-5198F3DEDFD4}"/>
              </a:ext>
            </a:extLst>
          </p:cNvPr>
          <p:cNvSpPr/>
          <p:nvPr/>
        </p:nvSpPr>
        <p:spPr>
          <a:xfrm>
            <a:off x="4944231" y="5654439"/>
            <a:ext cx="309966" cy="103215"/>
          </a:xfrm>
          <a:prstGeom prst="roundRect">
            <a:avLst>
              <a:gd name="adj" fmla="val 39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2EEA5E-4E46-2187-DA44-EC4819B8DB0A}"/>
              </a:ext>
            </a:extLst>
          </p:cNvPr>
          <p:cNvSpPr/>
          <p:nvPr/>
        </p:nvSpPr>
        <p:spPr>
          <a:xfrm>
            <a:off x="4257368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29817A-733B-4763-88C4-A1C937A09D45}"/>
              </a:ext>
            </a:extLst>
          </p:cNvPr>
          <p:cNvSpPr/>
          <p:nvPr/>
        </p:nvSpPr>
        <p:spPr>
          <a:xfrm>
            <a:off x="4593985" y="5654440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E6BC1D-0B78-7616-B0BF-1A1D718A5083}"/>
              </a:ext>
            </a:extLst>
          </p:cNvPr>
          <p:cNvSpPr/>
          <p:nvPr/>
        </p:nvSpPr>
        <p:spPr>
          <a:xfrm>
            <a:off x="5294478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11E238-1805-4022-574E-ECD25B100FE9}"/>
              </a:ext>
            </a:extLst>
          </p:cNvPr>
          <p:cNvSpPr/>
          <p:nvPr/>
        </p:nvSpPr>
        <p:spPr>
          <a:xfrm>
            <a:off x="5631095" y="5659454"/>
            <a:ext cx="309966" cy="103215"/>
          </a:xfrm>
          <a:prstGeom prst="roundRect">
            <a:avLst>
              <a:gd name="adj" fmla="val 39129"/>
            </a:avLst>
          </a:prstGeom>
          <a:solidFill>
            <a:srgbClr val="46B1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60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2297</Words>
  <Application>Microsoft Office PowerPoint</Application>
  <PresentationFormat>Widescreen</PresentationFormat>
  <Paragraphs>276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Courier New</vt:lpstr>
      <vt:lpstr>Arial</vt:lpstr>
      <vt:lpstr>Aptos Display</vt:lpstr>
      <vt:lpstr>Calibri</vt:lpstr>
      <vt:lpstr>Lalezar</vt:lpstr>
      <vt:lpstr>29LT Zarid Sans AL Medium</vt:lpstr>
      <vt:lpstr>Aptos</vt:lpstr>
      <vt:lpstr>Microsoft Uighur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PART</dc:creator>
  <cp:lastModifiedBy>PART</cp:lastModifiedBy>
  <cp:revision>15</cp:revision>
  <dcterms:created xsi:type="dcterms:W3CDTF">2025-04-25T11:46:29Z</dcterms:created>
  <dcterms:modified xsi:type="dcterms:W3CDTF">2025-07-07T18:32:52Z</dcterms:modified>
</cp:coreProperties>
</file>