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6" r:id="rId9"/>
    <p:sldId id="264" r:id="rId10"/>
    <p:sldId id="265" r:id="rId11"/>
    <p:sldId id="266" r:id="rId12"/>
    <p:sldId id="267" r:id="rId13"/>
    <p:sldId id="286" r:id="rId14"/>
    <p:sldId id="287" r:id="rId15"/>
    <p:sldId id="271" r:id="rId16"/>
    <p:sldId id="272" r:id="rId17"/>
    <p:sldId id="273" r:id="rId18"/>
    <p:sldId id="274" r:id="rId19"/>
    <p:sldId id="289" r:id="rId20"/>
    <p:sldId id="290" r:id="rId21"/>
    <p:sldId id="291" r:id="rId22"/>
    <p:sldId id="292" r:id="rId23"/>
    <p:sldId id="278" r:id="rId24"/>
    <p:sldId id="279" r:id="rId25"/>
    <p:sldId id="280" r:id="rId26"/>
    <p:sldId id="281" r:id="rId27"/>
    <p:sldId id="307" r:id="rId28"/>
    <p:sldId id="308" r:id="rId29"/>
    <p:sldId id="299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285" r:id="rId5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F44"/>
    <a:srgbClr val="419E12"/>
    <a:srgbClr val="5A250A"/>
    <a:srgbClr val="E45826"/>
    <a:srgbClr val="F58A41"/>
    <a:srgbClr val="FF8226"/>
    <a:srgbClr val="F37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51B6A13-3B4F-4BF4-B935-D476229791BF}" type="datetimeFigureOut">
              <a:rPr lang="fa-IR" smtClean="0"/>
              <a:t>12/05/1447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CC96170-78AA-4909-B8DF-06C4899E5CE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45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0887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463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609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13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64164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14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2220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6250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166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1719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7446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1363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133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110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51685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2777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23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1191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24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882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25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4712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26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50161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3852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98091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22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666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5366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78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88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651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353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817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278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502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93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1813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9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66883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041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000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089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491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896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87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215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787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078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24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77283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96170-78AA-4909-B8DF-06C4899E5CE7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360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52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3488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7913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1750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4021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96170-78AA-4909-B8DF-06C4899E5CE7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614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3A6A9-4A80-9314-4AAB-F9C01D70D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250FE-1730-636C-4E11-C9F2DB69A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FD29F-99E8-B341-D50A-987E6586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1440-CEA7-4F80-9A00-B4F05B009B0D}" type="datetimeFigureOut">
              <a:rPr lang="fa-IR" smtClean="0"/>
              <a:t>12/05/1447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4F34B-60E0-8B42-94ED-A71AEAEF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D1C05-B3A9-DAE4-A85E-9CBF1439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E8C-3642-48E7-AB15-AEC44B45AA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137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29F1D-BB63-F0FE-8913-5619B6085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573A9-C0CE-37B5-D8B8-A37042FA3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BA5FB-1628-DD37-C3FC-7FB4B19D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1440-CEA7-4F80-9A00-B4F05B009B0D}" type="datetimeFigureOut">
              <a:rPr lang="fa-IR" smtClean="0"/>
              <a:t>12/05/1447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BB9D7-C086-04A5-9507-FC840232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50430-A97D-C535-992B-D0E1296F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E8C-3642-48E7-AB15-AEC44B45AA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425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ECC4A4-F59E-5C15-3216-9D1C14CF7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277350-0346-F361-2134-1C0DC5CC9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B92B5-855A-61D7-798C-E500A43B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1440-CEA7-4F80-9A00-B4F05B009B0D}" type="datetimeFigureOut">
              <a:rPr lang="fa-IR" smtClean="0"/>
              <a:t>12/05/1447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503ED-CDB9-A4E9-84D5-E0F8F5B7E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2B5E9-15AB-A792-1E9E-CB4480C2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E8C-3642-48E7-AB15-AEC44B45AA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526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4A00D-2218-53D9-9AF0-33BA05C3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3053B-4537-0BAF-D7A9-1D3261DDE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E31EF-1B94-FEAD-0AC2-DD38F671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1440-CEA7-4F80-9A00-B4F05B009B0D}" type="datetimeFigureOut">
              <a:rPr lang="fa-IR" smtClean="0"/>
              <a:t>12/05/1447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72456-6BBA-6394-888F-2966792B8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24AED-3CE6-3BBC-56DA-9C508B7E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E8C-3642-48E7-AB15-AEC44B45AA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305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BA7CC-1E07-BF3E-8F49-D8063350C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EAA24-A7EB-6C0F-90AC-0476F8ED5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345DB-4C39-62A5-8077-6EC22E60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1440-CEA7-4F80-9A00-B4F05B009B0D}" type="datetimeFigureOut">
              <a:rPr lang="fa-IR" smtClean="0"/>
              <a:t>12/05/1447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FC20F-C848-EA28-8869-B0FD8374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B1904-B797-A18A-103D-364BC7C4E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E8C-3642-48E7-AB15-AEC44B45AA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0633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23F34-5401-F762-942F-A2B9B0AC0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17A21-60E6-7FC3-6A97-84B5944E7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ECD6A-1E72-1FEB-2FA3-F6301E418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0677D-30CF-D9D1-8BDA-3EF4130CB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1440-CEA7-4F80-9A00-B4F05B009B0D}" type="datetimeFigureOut">
              <a:rPr lang="fa-IR" smtClean="0"/>
              <a:t>12/05/1447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03431-2E79-4D21-BD25-B266E063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10247-4FD9-B1EF-1229-30F017CB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E8C-3642-48E7-AB15-AEC44B45AA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882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0E4CA-60CA-C8B2-6F3F-E55F537B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9484F-F467-3999-6987-E6368002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7C795-672B-1F66-DE4A-7E4E2AB85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B01616-61F0-2A2C-6C08-B8A531614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CA86E2-0604-B99A-E770-BD2CD116D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B6568D-8A0A-E329-C552-7E72CB846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1440-CEA7-4F80-9A00-B4F05B009B0D}" type="datetimeFigureOut">
              <a:rPr lang="fa-IR" smtClean="0"/>
              <a:t>12/05/1447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ED667D-CFFB-D884-4C76-EB4CB225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5397E-668D-971A-5390-CB615FA9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E8C-3642-48E7-AB15-AEC44B45AA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493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DE44-322A-23DB-3BD5-01FA0A36B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B56B3F-199F-9460-3D4D-36DA39F95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1440-CEA7-4F80-9A00-B4F05B009B0D}" type="datetimeFigureOut">
              <a:rPr lang="fa-IR" smtClean="0"/>
              <a:t>12/05/1447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9410F7-D4F7-5D07-3B42-0F660073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AE41D-969C-0E49-F520-FA81F220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E8C-3642-48E7-AB15-AEC44B45AA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6217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621C3-1B77-1104-BA9B-3DF6BDF6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1440-CEA7-4F80-9A00-B4F05B009B0D}" type="datetimeFigureOut">
              <a:rPr lang="fa-IR" smtClean="0"/>
              <a:t>12/05/1447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AA9FF-A4B6-F229-47CB-C97919189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BD8C9-A8EB-B9F0-DFFF-EDE33DA47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E8C-3642-48E7-AB15-AEC44B45AA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557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B7CF-6052-4A29-4751-3DC814529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107DD-3E20-8C66-D599-98841CA55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66792-B014-8B99-E53C-2B17BF822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ABD0B-491A-7295-D790-577AE3FF0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1440-CEA7-4F80-9A00-B4F05B009B0D}" type="datetimeFigureOut">
              <a:rPr lang="fa-IR" smtClean="0"/>
              <a:t>12/05/1447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C45B9-3E65-376E-DA54-EC7AFFC7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A10B3-173E-25CF-89AD-07124F342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E8C-3642-48E7-AB15-AEC44B45AA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050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3E98E-2605-35AC-177E-D2785793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1D742-5249-C0E0-58A8-A09118FA0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40F41-76CC-2C7E-7131-83202924B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5CEF-CB7B-8EF7-8D80-D466332FE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71440-CEA7-4F80-9A00-B4F05B009B0D}" type="datetimeFigureOut">
              <a:rPr lang="fa-IR" smtClean="0"/>
              <a:t>12/05/1447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6EA7D-411F-AEC6-D643-F2E22E0C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60D4D-1E51-9F9A-F7E9-F164AC84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DBE8C-3642-48E7-AB15-AEC44B45AA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79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1F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07262E-711B-D51B-5733-8C5CFD04E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9FC1C-079E-04EE-746B-809BE05F2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2F566-4DC7-54EE-7400-F4B8BF3FA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71440-CEA7-4F80-9A00-B4F05B009B0D}" type="datetimeFigureOut">
              <a:rPr lang="fa-IR" smtClean="0"/>
              <a:t>12/05/1447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13677-8F6F-F609-59C5-8547EA6F4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BD5F9-D936-39D1-66D1-FCF1C8244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0DBE8C-3642-48E7-AB15-AEC44B45AAF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1454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Freeform: Shape 7">
            <a:hlinkClick r:id="" action="ppaction://noaction"/>
            <a:extLst>
              <a:ext uri="{FF2B5EF4-FFF2-40B4-BE49-F238E27FC236}">
                <a16:creationId xmlns:a16="http://schemas.microsoft.com/office/drawing/2014/main" id="{7BAA5A09-8E2E-7249-3686-9AD423BD48A3}"/>
              </a:ext>
            </a:extLst>
          </p:cNvPr>
          <p:cNvSpPr/>
          <p:nvPr/>
        </p:nvSpPr>
        <p:spPr>
          <a:xfrm>
            <a:off x="1257295" y="745672"/>
            <a:ext cx="9677410" cy="5366657"/>
          </a:xfrm>
          <a:custGeom>
            <a:avLst/>
            <a:gdLst>
              <a:gd name="connsiteX0" fmla="*/ 1527686 w 1676629"/>
              <a:gd name="connsiteY0" fmla="*/ 150 h 733942"/>
              <a:gd name="connsiteX1" fmla="*/ 1602995 w 1676629"/>
              <a:gd name="connsiteY1" fmla="*/ 5765 h 733942"/>
              <a:gd name="connsiteX2" fmla="*/ 1676629 w 1676629"/>
              <a:gd name="connsiteY2" fmla="*/ 12677 h 733942"/>
              <a:gd name="connsiteX3" fmla="*/ 1659058 w 1676629"/>
              <a:gd name="connsiteY3" fmla="*/ 128013 h 733942"/>
              <a:gd name="connsiteX4" fmla="*/ 1643996 w 1676629"/>
              <a:gd name="connsiteY4" fmla="*/ 151773 h 733942"/>
              <a:gd name="connsiteX5" fmla="*/ 1643159 w 1676629"/>
              <a:gd name="connsiteY5" fmla="*/ 181146 h 733942"/>
              <a:gd name="connsiteX6" fmla="*/ 1649853 w 1676629"/>
              <a:gd name="connsiteY6" fmla="*/ 224344 h 733942"/>
              <a:gd name="connsiteX7" fmla="*/ 1654036 w 1676629"/>
              <a:gd name="connsiteY7" fmla="*/ 231687 h 733942"/>
              <a:gd name="connsiteX8" fmla="*/ 1658220 w 1676629"/>
              <a:gd name="connsiteY8" fmla="*/ 258038 h 733942"/>
              <a:gd name="connsiteX9" fmla="*/ 1643996 w 1676629"/>
              <a:gd name="connsiteY9" fmla="*/ 300804 h 733942"/>
              <a:gd name="connsiteX10" fmla="*/ 1632281 w 1676629"/>
              <a:gd name="connsiteY10" fmla="*/ 325858 h 733942"/>
              <a:gd name="connsiteX11" fmla="*/ 1591280 w 1676629"/>
              <a:gd name="connsiteY11" fmla="*/ 325426 h 733942"/>
              <a:gd name="connsiteX12" fmla="*/ 1621403 w 1676629"/>
              <a:gd name="connsiteY12" fmla="*/ 336657 h 733942"/>
              <a:gd name="connsiteX13" fmla="*/ 1645669 w 1676629"/>
              <a:gd name="connsiteY13" fmla="*/ 409661 h 733942"/>
              <a:gd name="connsiteX14" fmla="*/ 1644832 w 1676629"/>
              <a:gd name="connsiteY14" fmla="*/ 480936 h 733942"/>
              <a:gd name="connsiteX15" fmla="*/ 1644832 w 1676629"/>
              <a:gd name="connsiteY15" fmla="*/ 484824 h 733942"/>
              <a:gd name="connsiteX16" fmla="*/ 1657384 w 1676629"/>
              <a:gd name="connsiteY16" fmla="*/ 610097 h 733942"/>
              <a:gd name="connsiteX17" fmla="*/ 1672445 w 1676629"/>
              <a:gd name="connsiteY17" fmla="*/ 687420 h 733942"/>
              <a:gd name="connsiteX18" fmla="*/ 1673282 w 1676629"/>
              <a:gd name="connsiteY18" fmla="*/ 714203 h 733942"/>
              <a:gd name="connsiteX19" fmla="*/ 1592116 w 1676629"/>
              <a:gd name="connsiteY19" fmla="*/ 714203 h 733942"/>
              <a:gd name="connsiteX20" fmla="*/ 1538563 w 1676629"/>
              <a:gd name="connsiteY20" fmla="*/ 714203 h 733942"/>
              <a:gd name="connsiteX21" fmla="*/ 1518481 w 1676629"/>
              <a:gd name="connsiteY21" fmla="*/ 711611 h 733942"/>
              <a:gd name="connsiteX22" fmla="*/ 1510113 w 1676629"/>
              <a:gd name="connsiteY22" fmla="*/ 702971 h 733942"/>
              <a:gd name="connsiteX23" fmla="*/ 1508440 w 1676629"/>
              <a:gd name="connsiteY23" fmla="*/ 712906 h 733942"/>
              <a:gd name="connsiteX24" fmla="*/ 1429784 w 1676629"/>
              <a:gd name="connsiteY24" fmla="*/ 709883 h 733942"/>
              <a:gd name="connsiteX25" fmla="*/ 1370374 w 1676629"/>
              <a:gd name="connsiteY25" fmla="*/ 719387 h 733942"/>
              <a:gd name="connsiteX26" fmla="*/ 1336904 w 1676629"/>
              <a:gd name="connsiteY26" fmla="*/ 721546 h 733942"/>
              <a:gd name="connsiteX27" fmla="*/ 1122693 w 1676629"/>
              <a:gd name="connsiteY27" fmla="*/ 713338 h 733942"/>
              <a:gd name="connsiteX28" fmla="*/ 959523 w 1676629"/>
              <a:gd name="connsiteY28" fmla="*/ 720682 h 733942"/>
              <a:gd name="connsiteX29" fmla="*/ 913502 w 1676629"/>
              <a:gd name="connsiteY29" fmla="*/ 720250 h 733942"/>
              <a:gd name="connsiteX30" fmla="*/ 793845 w 1676629"/>
              <a:gd name="connsiteY30" fmla="*/ 720250 h 733942"/>
              <a:gd name="connsiteX31" fmla="*/ 669167 w 1676629"/>
              <a:gd name="connsiteY31" fmla="*/ 719818 h 733942"/>
              <a:gd name="connsiteX32" fmla="*/ 649921 w 1676629"/>
              <a:gd name="connsiteY32" fmla="*/ 707724 h 733942"/>
              <a:gd name="connsiteX33" fmla="*/ 655779 w 1676629"/>
              <a:gd name="connsiteY33" fmla="*/ 718090 h 733942"/>
              <a:gd name="connsiteX34" fmla="*/ 494284 w 1676629"/>
              <a:gd name="connsiteY34" fmla="*/ 721978 h 733942"/>
              <a:gd name="connsiteX35" fmla="*/ 359565 w 1676629"/>
              <a:gd name="connsiteY35" fmla="*/ 723274 h 733942"/>
              <a:gd name="connsiteX36" fmla="*/ 259154 w 1676629"/>
              <a:gd name="connsiteY36" fmla="*/ 721115 h 733942"/>
              <a:gd name="connsiteX37" fmla="*/ 222336 w 1676629"/>
              <a:gd name="connsiteY37" fmla="*/ 718090 h 733942"/>
              <a:gd name="connsiteX38" fmla="*/ 121924 w 1676629"/>
              <a:gd name="connsiteY38" fmla="*/ 724138 h 733942"/>
              <a:gd name="connsiteX39" fmla="*/ 16493 w 1676629"/>
              <a:gd name="connsiteY39" fmla="*/ 733641 h 733942"/>
              <a:gd name="connsiteX40" fmla="*/ 16493 w 1676629"/>
              <a:gd name="connsiteY40" fmla="*/ 703403 h 733942"/>
              <a:gd name="connsiteX41" fmla="*/ 30717 w 1676629"/>
              <a:gd name="connsiteY41" fmla="*/ 688715 h 733942"/>
              <a:gd name="connsiteX42" fmla="*/ 28207 w 1676629"/>
              <a:gd name="connsiteY42" fmla="*/ 671005 h 733942"/>
              <a:gd name="connsiteX43" fmla="*/ 6451 w 1676629"/>
              <a:gd name="connsiteY43" fmla="*/ 665821 h 733942"/>
              <a:gd name="connsiteX44" fmla="*/ 594 w 1676629"/>
              <a:gd name="connsiteY44" fmla="*/ 643358 h 733942"/>
              <a:gd name="connsiteX45" fmla="*/ 19003 w 1676629"/>
              <a:gd name="connsiteY45" fmla="*/ 563012 h 733942"/>
              <a:gd name="connsiteX46" fmla="*/ 44943 w 1676629"/>
              <a:gd name="connsiteY46" fmla="*/ 528886 h 733942"/>
              <a:gd name="connsiteX47" fmla="*/ 68372 w 1676629"/>
              <a:gd name="connsiteY47" fmla="*/ 505127 h 733942"/>
              <a:gd name="connsiteX48" fmla="*/ 31555 w 1676629"/>
              <a:gd name="connsiteY48" fmla="*/ 487848 h 733942"/>
              <a:gd name="connsiteX49" fmla="*/ 15656 w 1676629"/>
              <a:gd name="connsiteY49" fmla="*/ 483529 h 733942"/>
              <a:gd name="connsiteX50" fmla="*/ 11472 w 1676629"/>
              <a:gd name="connsiteY50" fmla="*/ 451131 h 733942"/>
              <a:gd name="connsiteX51" fmla="*/ 11472 w 1676629"/>
              <a:gd name="connsiteY51" fmla="*/ 377262 h 733942"/>
              <a:gd name="connsiteX52" fmla="*/ 60004 w 1676629"/>
              <a:gd name="connsiteY52" fmla="*/ 327154 h 733942"/>
              <a:gd name="connsiteX53" fmla="*/ 67535 w 1676629"/>
              <a:gd name="connsiteY53" fmla="*/ 321538 h 733942"/>
              <a:gd name="connsiteX54" fmla="*/ 55821 w 1676629"/>
              <a:gd name="connsiteY54" fmla="*/ 311603 h 733942"/>
              <a:gd name="connsiteX55" fmla="*/ 57494 w 1676629"/>
              <a:gd name="connsiteY55" fmla="*/ 258038 h 733942"/>
              <a:gd name="connsiteX56" fmla="*/ 63352 w 1676629"/>
              <a:gd name="connsiteY56" fmla="*/ 255878 h 733942"/>
              <a:gd name="connsiteX57" fmla="*/ 44943 w 1676629"/>
              <a:gd name="connsiteY57" fmla="*/ 243350 h 733942"/>
              <a:gd name="connsiteX58" fmla="*/ 40759 w 1676629"/>
              <a:gd name="connsiteY58" fmla="*/ 230392 h 733942"/>
              <a:gd name="connsiteX59" fmla="*/ 27371 w 1676629"/>
              <a:gd name="connsiteY59" fmla="*/ 180714 h 733942"/>
              <a:gd name="connsiteX60" fmla="*/ 64188 w 1676629"/>
              <a:gd name="connsiteY60" fmla="*/ 175532 h 733942"/>
              <a:gd name="connsiteX61" fmla="*/ 47453 w 1676629"/>
              <a:gd name="connsiteY61" fmla="*/ 166460 h 733942"/>
              <a:gd name="connsiteX62" fmla="*/ 47453 w 1676629"/>
              <a:gd name="connsiteY62" fmla="*/ 149613 h 733942"/>
              <a:gd name="connsiteX63" fmla="*/ 27371 w 1676629"/>
              <a:gd name="connsiteY63" fmla="*/ 137517 h 733942"/>
              <a:gd name="connsiteX64" fmla="*/ 44943 w 1676629"/>
              <a:gd name="connsiteY64" fmla="*/ 9654 h 733942"/>
              <a:gd name="connsiteX65" fmla="*/ 150375 w 1676629"/>
              <a:gd name="connsiteY65" fmla="*/ 12677 h 733942"/>
              <a:gd name="connsiteX66" fmla="*/ 181334 w 1676629"/>
              <a:gd name="connsiteY66" fmla="*/ 10517 h 733942"/>
              <a:gd name="connsiteX67" fmla="*/ 249950 w 1676629"/>
              <a:gd name="connsiteY67" fmla="*/ 6629 h 733942"/>
              <a:gd name="connsiteX68" fmla="*/ 307686 w 1676629"/>
              <a:gd name="connsiteY68" fmla="*/ 11813 h 733942"/>
              <a:gd name="connsiteX69" fmla="*/ 356218 w 1676629"/>
              <a:gd name="connsiteY69" fmla="*/ 32548 h 733942"/>
              <a:gd name="connsiteX70" fmla="*/ 463323 w 1676629"/>
              <a:gd name="connsiteY70" fmla="*/ 14405 h 733942"/>
              <a:gd name="connsiteX71" fmla="*/ 582144 w 1676629"/>
              <a:gd name="connsiteY71" fmla="*/ 23045 h 733942"/>
              <a:gd name="connsiteX72" fmla="*/ 675861 w 1676629"/>
              <a:gd name="connsiteY72" fmla="*/ 27796 h 733942"/>
              <a:gd name="connsiteX73" fmla="*/ 816437 w 1676629"/>
              <a:gd name="connsiteY73" fmla="*/ 23908 h 733942"/>
              <a:gd name="connsiteX74" fmla="*/ 1002199 w 1676629"/>
              <a:gd name="connsiteY74" fmla="*/ 28660 h 733942"/>
              <a:gd name="connsiteX75" fmla="*/ 1052405 w 1676629"/>
              <a:gd name="connsiteY75" fmla="*/ 18292 h 733942"/>
              <a:gd name="connsiteX76" fmla="*/ 1175409 w 1676629"/>
              <a:gd name="connsiteY76" fmla="*/ 20452 h 733942"/>
              <a:gd name="connsiteX77" fmla="*/ 1191307 w 1676629"/>
              <a:gd name="connsiteY77" fmla="*/ 22180 h 733942"/>
              <a:gd name="connsiteX78" fmla="*/ 1199675 w 1676629"/>
              <a:gd name="connsiteY78" fmla="*/ 29955 h 733942"/>
              <a:gd name="connsiteX79" fmla="*/ 1280004 w 1676629"/>
              <a:gd name="connsiteY79" fmla="*/ 20452 h 733942"/>
              <a:gd name="connsiteX80" fmla="*/ 1469112 w 1676629"/>
              <a:gd name="connsiteY80" fmla="*/ 6198 h 733942"/>
              <a:gd name="connsiteX81" fmla="*/ 1527686 w 1676629"/>
              <a:gd name="connsiteY81" fmla="*/ 150 h 73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676629" h="733942">
                <a:moveTo>
                  <a:pt x="1527686" y="150"/>
                </a:moveTo>
                <a:cubicBezTo>
                  <a:pt x="1552789" y="-714"/>
                  <a:pt x="1577891" y="2310"/>
                  <a:pt x="1602995" y="5765"/>
                </a:cubicBezTo>
                <a:cubicBezTo>
                  <a:pt x="1627261" y="8789"/>
                  <a:pt x="1651527" y="12245"/>
                  <a:pt x="1676629" y="12677"/>
                </a:cubicBezTo>
                <a:cubicBezTo>
                  <a:pt x="1646506" y="48962"/>
                  <a:pt x="1672445" y="90432"/>
                  <a:pt x="1659058" y="128013"/>
                </a:cubicBezTo>
                <a:cubicBezTo>
                  <a:pt x="1656547" y="136222"/>
                  <a:pt x="1651527" y="143997"/>
                  <a:pt x="1643996" y="151773"/>
                </a:cubicBezTo>
                <a:cubicBezTo>
                  <a:pt x="1636465" y="159548"/>
                  <a:pt x="1646506" y="172507"/>
                  <a:pt x="1643159" y="181146"/>
                </a:cubicBezTo>
                <a:cubicBezTo>
                  <a:pt x="1637301" y="197993"/>
                  <a:pt x="1638975" y="207929"/>
                  <a:pt x="1649853" y="224344"/>
                </a:cubicBezTo>
                <a:cubicBezTo>
                  <a:pt x="1651527" y="226505"/>
                  <a:pt x="1652363" y="229096"/>
                  <a:pt x="1654036" y="231687"/>
                </a:cubicBezTo>
                <a:cubicBezTo>
                  <a:pt x="1658220" y="240327"/>
                  <a:pt x="1659058" y="248966"/>
                  <a:pt x="1658220" y="258038"/>
                </a:cubicBezTo>
                <a:cubicBezTo>
                  <a:pt x="1657384" y="272293"/>
                  <a:pt x="1651527" y="286981"/>
                  <a:pt x="1643996" y="300804"/>
                </a:cubicBezTo>
                <a:cubicBezTo>
                  <a:pt x="1640648" y="307716"/>
                  <a:pt x="1644832" y="322402"/>
                  <a:pt x="1632281" y="325858"/>
                </a:cubicBezTo>
                <a:cubicBezTo>
                  <a:pt x="1623077" y="328017"/>
                  <a:pt x="1591280" y="325426"/>
                  <a:pt x="1591280" y="325426"/>
                </a:cubicBezTo>
                <a:cubicBezTo>
                  <a:pt x="1591280" y="325426"/>
                  <a:pt x="1609688" y="331042"/>
                  <a:pt x="1621403" y="336657"/>
                </a:cubicBezTo>
                <a:cubicBezTo>
                  <a:pt x="1655710" y="353505"/>
                  <a:pt x="1644832" y="385471"/>
                  <a:pt x="1645669" y="409661"/>
                </a:cubicBezTo>
                <a:cubicBezTo>
                  <a:pt x="1646506" y="432556"/>
                  <a:pt x="1648179" y="457610"/>
                  <a:pt x="1644832" y="480936"/>
                </a:cubicBezTo>
                <a:cubicBezTo>
                  <a:pt x="1644832" y="482232"/>
                  <a:pt x="1644832" y="483529"/>
                  <a:pt x="1644832" y="484824"/>
                </a:cubicBezTo>
                <a:cubicBezTo>
                  <a:pt x="1637301" y="526726"/>
                  <a:pt x="1647343" y="568628"/>
                  <a:pt x="1657384" y="610097"/>
                </a:cubicBezTo>
                <a:cubicBezTo>
                  <a:pt x="1663241" y="636015"/>
                  <a:pt x="1669935" y="661502"/>
                  <a:pt x="1672445" y="687420"/>
                </a:cubicBezTo>
                <a:cubicBezTo>
                  <a:pt x="1673282" y="696492"/>
                  <a:pt x="1673282" y="705563"/>
                  <a:pt x="1673282" y="714203"/>
                </a:cubicBezTo>
                <a:cubicBezTo>
                  <a:pt x="1646506" y="714203"/>
                  <a:pt x="1619730" y="714203"/>
                  <a:pt x="1592116" y="714203"/>
                </a:cubicBezTo>
                <a:cubicBezTo>
                  <a:pt x="1574544" y="714203"/>
                  <a:pt x="1556136" y="714203"/>
                  <a:pt x="1538563" y="714203"/>
                </a:cubicBezTo>
                <a:cubicBezTo>
                  <a:pt x="1531870" y="714203"/>
                  <a:pt x="1524339" y="713771"/>
                  <a:pt x="1518481" y="711611"/>
                </a:cubicBezTo>
                <a:cubicBezTo>
                  <a:pt x="1513461" y="709883"/>
                  <a:pt x="1510113" y="702971"/>
                  <a:pt x="1510113" y="702971"/>
                </a:cubicBezTo>
                <a:cubicBezTo>
                  <a:pt x="1509277" y="706427"/>
                  <a:pt x="1508440" y="709450"/>
                  <a:pt x="1508440" y="712906"/>
                </a:cubicBezTo>
                <a:cubicBezTo>
                  <a:pt x="1490868" y="718954"/>
                  <a:pt x="1429784" y="709883"/>
                  <a:pt x="1429784" y="709883"/>
                </a:cubicBezTo>
                <a:cubicBezTo>
                  <a:pt x="1429784" y="709883"/>
                  <a:pt x="1400498" y="710747"/>
                  <a:pt x="1370374" y="719387"/>
                </a:cubicBezTo>
                <a:cubicBezTo>
                  <a:pt x="1360333" y="722410"/>
                  <a:pt x="1348619" y="721978"/>
                  <a:pt x="1336904" y="721546"/>
                </a:cubicBezTo>
                <a:cubicBezTo>
                  <a:pt x="1265779" y="718954"/>
                  <a:pt x="1193818" y="715931"/>
                  <a:pt x="1122693" y="713338"/>
                </a:cubicBezTo>
                <a:cubicBezTo>
                  <a:pt x="1067467" y="711178"/>
                  <a:pt x="1009730" y="709450"/>
                  <a:pt x="959523" y="720682"/>
                </a:cubicBezTo>
                <a:cubicBezTo>
                  <a:pt x="943625" y="705563"/>
                  <a:pt x="975422" y="696492"/>
                  <a:pt x="913502" y="720250"/>
                </a:cubicBezTo>
                <a:cubicBezTo>
                  <a:pt x="880869" y="720682"/>
                  <a:pt x="837357" y="720682"/>
                  <a:pt x="793845" y="720250"/>
                </a:cubicBezTo>
                <a:cubicBezTo>
                  <a:pt x="748659" y="719818"/>
                  <a:pt x="702638" y="719387"/>
                  <a:pt x="669167" y="719818"/>
                </a:cubicBezTo>
                <a:cubicBezTo>
                  <a:pt x="673351" y="715499"/>
                  <a:pt x="659963" y="709883"/>
                  <a:pt x="649921" y="707724"/>
                </a:cubicBezTo>
                <a:cubicBezTo>
                  <a:pt x="639044" y="705563"/>
                  <a:pt x="632350" y="706859"/>
                  <a:pt x="655779" y="718090"/>
                </a:cubicBezTo>
                <a:cubicBezTo>
                  <a:pt x="602226" y="719818"/>
                  <a:pt x="548674" y="721115"/>
                  <a:pt x="494284" y="721978"/>
                </a:cubicBezTo>
                <a:cubicBezTo>
                  <a:pt x="449099" y="722843"/>
                  <a:pt x="404751" y="723274"/>
                  <a:pt x="359565" y="723274"/>
                </a:cubicBezTo>
                <a:cubicBezTo>
                  <a:pt x="326095" y="723274"/>
                  <a:pt x="292624" y="723274"/>
                  <a:pt x="259154" y="721115"/>
                </a:cubicBezTo>
                <a:cubicBezTo>
                  <a:pt x="246602" y="720250"/>
                  <a:pt x="234888" y="718954"/>
                  <a:pt x="222336" y="718090"/>
                </a:cubicBezTo>
                <a:cubicBezTo>
                  <a:pt x="188029" y="715931"/>
                  <a:pt x="154559" y="718954"/>
                  <a:pt x="121924" y="724138"/>
                </a:cubicBezTo>
                <a:cubicBezTo>
                  <a:pt x="86781" y="729322"/>
                  <a:pt x="52473" y="735369"/>
                  <a:pt x="16493" y="733641"/>
                </a:cubicBezTo>
                <a:cubicBezTo>
                  <a:pt x="10635" y="723706"/>
                  <a:pt x="10635" y="713338"/>
                  <a:pt x="16493" y="703403"/>
                </a:cubicBezTo>
                <a:cubicBezTo>
                  <a:pt x="19003" y="698219"/>
                  <a:pt x="24024" y="693036"/>
                  <a:pt x="30717" y="688715"/>
                </a:cubicBezTo>
                <a:cubicBezTo>
                  <a:pt x="49963" y="676621"/>
                  <a:pt x="55821" y="674029"/>
                  <a:pt x="28207" y="671005"/>
                </a:cubicBezTo>
                <a:cubicBezTo>
                  <a:pt x="19840" y="670142"/>
                  <a:pt x="11472" y="669277"/>
                  <a:pt x="6451" y="665821"/>
                </a:cubicBezTo>
                <a:cubicBezTo>
                  <a:pt x="-2753" y="660205"/>
                  <a:pt x="594" y="650270"/>
                  <a:pt x="594" y="643358"/>
                </a:cubicBezTo>
                <a:cubicBezTo>
                  <a:pt x="2267" y="616144"/>
                  <a:pt x="8125" y="589362"/>
                  <a:pt x="19003" y="563012"/>
                </a:cubicBezTo>
                <a:cubicBezTo>
                  <a:pt x="23187" y="550916"/>
                  <a:pt x="29881" y="538389"/>
                  <a:pt x="44943" y="528886"/>
                </a:cubicBezTo>
                <a:cubicBezTo>
                  <a:pt x="60004" y="519814"/>
                  <a:pt x="69209" y="512039"/>
                  <a:pt x="68372" y="505127"/>
                </a:cubicBezTo>
                <a:cubicBezTo>
                  <a:pt x="67535" y="498215"/>
                  <a:pt x="55821" y="492601"/>
                  <a:pt x="31555" y="487848"/>
                </a:cubicBezTo>
                <a:cubicBezTo>
                  <a:pt x="26533" y="486552"/>
                  <a:pt x="20677" y="485688"/>
                  <a:pt x="15656" y="483529"/>
                </a:cubicBezTo>
                <a:cubicBezTo>
                  <a:pt x="-242" y="476185"/>
                  <a:pt x="7289" y="462361"/>
                  <a:pt x="11472" y="451131"/>
                </a:cubicBezTo>
                <a:cubicBezTo>
                  <a:pt x="20677" y="426940"/>
                  <a:pt x="5615" y="401885"/>
                  <a:pt x="11472" y="377262"/>
                </a:cubicBezTo>
                <a:cubicBezTo>
                  <a:pt x="15656" y="358256"/>
                  <a:pt x="33228" y="340113"/>
                  <a:pt x="60004" y="327154"/>
                </a:cubicBezTo>
                <a:cubicBezTo>
                  <a:pt x="63352" y="325858"/>
                  <a:pt x="66699" y="323698"/>
                  <a:pt x="67535" y="321538"/>
                </a:cubicBezTo>
                <a:cubicBezTo>
                  <a:pt x="69209" y="317651"/>
                  <a:pt x="61678" y="314195"/>
                  <a:pt x="55821" y="311603"/>
                </a:cubicBezTo>
                <a:cubicBezTo>
                  <a:pt x="26533" y="298212"/>
                  <a:pt x="28207" y="270565"/>
                  <a:pt x="57494" y="258038"/>
                </a:cubicBezTo>
                <a:cubicBezTo>
                  <a:pt x="59168" y="257174"/>
                  <a:pt x="60841" y="256310"/>
                  <a:pt x="63352" y="255878"/>
                </a:cubicBezTo>
                <a:cubicBezTo>
                  <a:pt x="60004" y="250694"/>
                  <a:pt x="53310" y="246375"/>
                  <a:pt x="44943" y="243350"/>
                </a:cubicBezTo>
                <a:cubicBezTo>
                  <a:pt x="43269" y="239031"/>
                  <a:pt x="42432" y="234712"/>
                  <a:pt x="40759" y="230392"/>
                </a:cubicBezTo>
                <a:cubicBezTo>
                  <a:pt x="36575" y="213977"/>
                  <a:pt x="31555" y="197130"/>
                  <a:pt x="27371" y="180714"/>
                </a:cubicBezTo>
                <a:cubicBezTo>
                  <a:pt x="39922" y="181146"/>
                  <a:pt x="53310" y="179419"/>
                  <a:pt x="64188" y="175532"/>
                </a:cubicBezTo>
                <a:cubicBezTo>
                  <a:pt x="56657" y="174235"/>
                  <a:pt x="49963" y="170779"/>
                  <a:pt x="47453" y="166460"/>
                </a:cubicBezTo>
                <a:cubicBezTo>
                  <a:pt x="65025" y="168188"/>
                  <a:pt x="60004" y="159548"/>
                  <a:pt x="47453" y="149613"/>
                </a:cubicBezTo>
                <a:cubicBezTo>
                  <a:pt x="41595" y="145725"/>
                  <a:pt x="34902" y="141405"/>
                  <a:pt x="27371" y="137517"/>
                </a:cubicBezTo>
                <a:cubicBezTo>
                  <a:pt x="39922" y="95184"/>
                  <a:pt x="45779" y="52418"/>
                  <a:pt x="44943" y="9654"/>
                </a:cubicBezTo>
                <a:cubicBezTo>
                  <a:pt x="76739" y="9654"/>
                  <a:pt x="116067" y="13541"/>
                  <a:pt x="150375" y="12677"/>
                </a:cubicBezTo>
                <a:cubicBezTo>
                  <a:pt x="161252" y="12245"/>
                  <a:pt x="171294" y="11813"/>
                  <a:pt x="181334" y="10517"/>
                </a:cubicBezTo>
                <a:cubicBezTo>
                  <a:pt x="203091" y="7061"/>
                  <a:pt x="226520" y="5765"/>
                  <a:pt x="249950" y="6629"/>
                </a:cubicBezTo>
                <a:cubicBezTo>
                  <a:pt x="269195" y="7061"/>
                  <a:pt x="288440" y="8789"/>
                  <a:pt x="307686" y="11813"/>
                </a:cubicBezTo>
                <a:cubicBezTo>
                  <a:pt x="307686" y="26932"/>
                  <a:pt x="339483" y="40755"/>
                  <a:pt x="356218" y="32548"/>
                </a:cubicBezTo>
                <a:cubicBezTo>
                  <a:pt x="385505" y="19157"/>
                  <a:pt x="424833" y="14405"/>
                  <a:pt x="463323" y="14405"/>
                </a:cubicBezTo>
                <a:cubicBezTo>
                  <a:pt x="503489" y="14405"/>
                  <a:pt x="542816" y="19589"/>
                  <a:pt x="582144" y="23045"/>
                </a:cubicBezTo>
                <a:cubicBezTo>
                  <a:pt x="613104" y="25636"/>
                  <a:pt x="644901" y="26932"/>
                  <a:pt x="675861" y="27796"/>
                </a:cubicBezTo>
                <a:cubicBezTo>
                  <a:pt x="723557" y="28660"/>
                  <a:pt x="769579" y="25636"/>
                  <a:pt x="816437" y="23908"/>
                </a:cubicBezTo>
                <a:cubicBezTo>
                  <a:pt x="876685" y="21748"/>
                  <a:pt x="977096" y="19589"/>
                  <a:pt x="1002199" y="28660"/>
                </a:cubicBezTo>
                <a:cubicBezTo>
                  <a:pt x="1046547" y="45074"/>
                  <a:pt x="1033159" y="49395"/>
                  <a:pt x="1052405" y="18292"/>
                </a:cubicBezTo>
                <a:cubicBezTo>
                  <a:pt x="1093406" y="19157"/>
                  <a:pt x="1134408" y="19589"/>
                  <a:pt x="1175409" y="20452"/>
                </a:cubicBezTo>
                <a:cubicBezTo>
                  <a:pt x="1180429" y="20452"/>
                  <a:pt x="1186287" y="20452"/>
                  <a:pt x="1191307" y="22180"/>
                </a:cubicBezTo>
                <a:cubicBezTo>
                  <a:pt x="1195491" y="23908"/>
                  <a:pt x="1198002" y="26932"/>
                  <a:pt x="1199675" y="29955"/>
                </a:cubicBezTo>
                <a:cubicBezTo>
                  <a:pt x="1208042" y="43779"/>
                  <a:pt x="1269963" y="42051"/>
                  <a:pt x="1280004" y="20452"/>
                </a:cubicBezTo>
                <a:cubicBezTo>
                  <a:pt x="1344434" y="19157"/>
                  <a:pt x="1408028" y="14836"/>
                  <a:pt x="1469112" y="6198"/>
                </a:cubicBezTo>
                <a:cubicBezTo>
                  <a:pt x="1488358" y="4038"/>
                  <a:pt x="1507604" y="1014"/>
                  <a:pt x="1527686" y="150"/>
                </a:cubicBezTo>
                <a:close/>
              </a:path>
            </a:pathLst>
          </a:custGeom>
          <a:solidFill>
            <a:srgbClr val="FAF3E8"/>
          </a:solidFill>
          <a:ln>
            <a:noFill/>
          </a:ln>
          <a:effectLst>
            <a:outerShdw blurRad="50800" dist="1905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3321D"/>
              </a:solidFill>
              <a:effectLst/>
              <a:uLnTx/>
              <a:uFillTx/>
              <a:latin typeface="Calibri" panose="020F0502020204030204"/>
              <a:ea typeface="+mn-ea"/>
              <a:cs typeface="B Esfehan" panose="000007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EF4E0-FD26-CCCB-F415-F90C83E179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29365" b="29047"/>
          <a:stretch/>
        </p:blipFill>
        <p:spPr>
          <a:xfrm>
            <a:off x="1915013" y="1504261"/>
            <a:ext cx="8361973" cy="347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45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002769" y="821875"/>
            <a:ext cx="9091247" cy="52142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2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۲. اهمیت گام دوم انقلاب</a:t>
            </a:r>
          </a:p>
          <a:p>
            <a:pPr marL="0" marR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رهبر انقلاب در بیانیه گام دوم تأکید دارند که:</a:t>
            </a:r>
            <a:endParaRPr lang="fa-IR" sz="22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گام دوم انقلاب، واجب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الاجرا و واجب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الاطاعت است.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این گام شامل دولت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سازی، جامعه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و تمدن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همزمان است و هر جوان باید وظیفه و تکلیف خود را نسبت به این سه عرصه بشناسد.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بیانیه گام دوم، ترسیم گذشته، حال و آینده انقلاب و تعیین مسیر برای نسل جوان است.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fa-IR" sz="2200" b="1" noProof="1">
                <a:solidFill>
                  <a:srgbClr val="000000"/>
                </a:solidFill>
                <a:effectLst/>
                <a:latin typeface="Arial" panose="020B0604020202020204" pitchFamily="34" charset="0"/>
                <a:cs typeface="29LT Zarid Sans AL Medium" panose="00000600000000000000" pitchFamily="50" charset="-78"/>
              </a:rPr>
              <a:t>پیام به نسل</a:t>
            </a:r>
            <a:r>
              <a:rPr lang="fa-IR" sz="2200" b="1" noProof="1">
                <a:solidFill>
                  <a:srgbClr val="000000"/>
                </a:solidFill>
                <a:effectLst/>
                <a:latin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b="1" noProof="1">
                <a:solidFill>
                  <a:srgbClr val="000000"/>
                </a:solidFill>
                <a:effectLst/>
                <a:latin typeface="Arial" panose="020B0604020202020204" pitchFamily="34" charset="0"/>
                <a:cs typeface="29LT Zarid Sans AL Medium" panose="00000600000000000000" pitchFamily="50" charset="-78"/>
              </a:rPr>
              <a:t>های مختلف:</a:t>
            </a:r>
            <a:endParaRPr lang="fa-IR" sz="2200" b="1" noProof="1">
              <a:solidFill>
                <a:srgbClr val="434343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در دیدار با دهه هشتادی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ها: انقلاب اسلامی به تمدن نوین اسلامی خواهد رسید و نسل جدید نقش فعال در این مسیر خواهد داشت.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در دیدار با دانش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آموزان و معلمین: نسل آینده مسئولیت تحقق تمدن نوین اسلامی را بر عهده دارد.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1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102524" y="2041439"/>
            <a:ext cx="8891738" cy="27751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Low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7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۳. رابطه تمدن نوین اسلامی با ظهور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7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رهبر انقلاب تأکید دارند که تمدن نوین اسلامی زمینه</a:t>
            </a:r>
            <a:r>
              <a:rPr lang="fa-IR" sz="27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7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 و بسترساز ظهور است.</a:t>
            </a:r>
            <a:endParaRPr lang="fa-IR" sz="27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7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هر فردی که نسبت به تمدن نوین اسلامی اقدام کند و قدمی برای تحقق آن بردارد، در تراز منتظر واقعی فرج و ظهور قرار می</a:t>
            </a:r>
            <a:r>
              <a:rPr lang="fa-IR" sz="27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7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گیرد.</a:t>
            </a:r>
            <a:endParaRPr lang="fa-IR" sz="27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7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اگر این نسبت ایجاد نشود، نمی</a:t>
            </a:r>
            <a:r>
              <a:rPr lang="fa-IR" sz="27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7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توان خود را منتظر واقعی فرج دانست.</a:t>
            </a:r>
            <a:endParaRPr lang="fa-IR" sz="27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9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947043" y="838033"/>
            <a:ext cx="8489777" cy="5181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3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۴. تفاوت گام اول و گام دوم انقلاب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300" u="none" strike="noStrike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گام اول انقلاب:</a:t>
            </a:r>
            <a:br>
              <a:rPr lang="fa-IR" sz="2300" u="none" strike="noStrike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</a:br>
            <a:endParaRPr lang="fa-IR" sz="2300" u="none" strike="noStrike" noProof="1">
              <a:solidFill>
                <a:srgbClr val="0A1F44"/>
              </a:solidFill>
              <a:effectLst/>
              <a:latin typeface="29LT Zarid Sans AL Medium" panose="00000600000000000000" pitchFamily="50" charset="-78"/>
              <a:ea typeface="Arial" panose="020B060402020202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3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جنس سلبی، پدافندی و سخت‌افزاری داشت.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3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مردم به دلیل خطر و احساس تهدید به میدان آمدند.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3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مثال: قیام مردم تبریز و حضور گسترده مردمی.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300" u="none" strike="noStrike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گام دوم انقلاب:</a:t>
            </a:r>
            <a:br>
              <a:rPr lang="fa-IR" sz="23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</a:br>
            <a:endParaRPr lang="fa-IR" sz="2300" u="none" strike="noStrike" noProof="1">
              <a:effectLst/>
              <a:latin typeface="29LT Zarid Sans AL Medium" panose="00000600000000000000" pitchFamily="50" charset="-78"/>
              <a:ea typeface="Arial" panose="020B060402020202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3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جنس ایجابی، آفندی و نرم‌افزاری دارد.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3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نیازمند اقدامات فعال برای دولت‌سازی، جامعه‌سازی و تمدن‌سازی است.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3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وظیفه امروز جوانان، ورود فعال و کنش اجتماعی و مسئولانه است.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○"/>
            </a:pPr>
            <a:r>
              <a:rPr lang="fa-IR" sz="23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هدف: رسیدن به قله تمدن نوین اسلامی.</a:t>
            </a:r>
          </a:p>
        </p:txBody>
      </p:sp>
    </p:spTree>
    <p:extLst>
      <p:ext uri="{BB962C8B-B14F-4D97-AF65-F5344CB8AC3E}">
        <p14:creationId xmlns:p14="http://schemas.microsoft.com/office/powerpoint/2010/main" val="2790424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361446" y="1711965"/>
            <a:ext cx="8373895" cy="32706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Low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8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۵. نقش کنش اجتماعی و بیرونی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خودسازی فردی کافی نیست؛ باید وارد کنش اجتماعی و عمومی شد.</a:t>
            </a:r>
            <a:endParaRPr lang="fa-IR" sz="2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فعالیت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های فردی بدون مشارکت در دولت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سازی، جامعه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و تمدن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سازی، منجر به تحقق تمدن نوین اسلامی نمی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شود.</a:t>
            </a:r>
            <a:endParaRPr lang="fa-IR" sz="2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بیانیه گام دوم، مسیر و برهه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های زمانی برای تجهیز نسل جوان و آماده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آن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 برای اقدام اجتماعی را مشخص می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کند.</a:t>
            </a:r>
            <a:endParaRPr lang="fa-IR" sz="2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5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72415" y="480152"/>
            <a:ext cx="9962288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130121" y="1050399"/>
            <a:ext cx="8846875" cy="4757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Low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8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۶. جمع‌بندی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بیانیه گام دوم انقلاب، نقشه راه رسیدن به تمدن نوین اسلامی است.</a:t>
            </a:r>
            <a:endParaRPr lang="fa-IR" sz="2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گام دوم، متفاوت از گام اول است و نیازمند فهم دقیق، اقدام فعال و کنش اجتماعی است.</a:t>
            </a:r>
            <a:endParaRPr lang="fa-IR" sz="2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جوانان و نسل جدید، نقش کلیدی در دولت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سازی، جامعه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و تمدن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دارند و هرگونه غفلت، تحقق هدف انقلاب و تمدن نوین اسلامی را به تأخیر می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اندازد.</a:t>
            </a:r>
            <a:endParaRPr lang="fa-IR" sz="2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بیانیه گام دوم، نسل جوان را به آگاهی، اقدام و مسئولیت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پذیری اجتماعی دعوت می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کند تا در مسیر ظهور نیز آماده باشند.</a:t>
            </a:r>
            <a:endParaRPr lang="fa-IR" sz="2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1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738752" y="1368948"/>
            <a:ext cx="9336368" cy="4120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4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۱. گام اول انقلاب: ماهیت، ویژگی‌ها و تجربه تاریخی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تعریف گام اول: 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چهل سال نخست انقلاب اسلامی، شامل نهضت انقلاب اسلامی و نظام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</a:t>
            </a:r>
            <a:r>
              <a:rPr lang="fa-IR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</a:rPr>
              <a:t>.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ویژگی</a:t>
            </a:r>
            <a:r>
              <a:rPr lang="fa-IR" sz="24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</a:t>
            </a:r>
            <a:r>
              <a:rPr lang="fa-IR" sz="2400" u="none" strike="noStrike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ea typeface="Arial" panose="020B0604020202020204" pitchFamily="34" charset="0"/>
              </a:rPr>
              <a:t>:</a:t>
            </a:r>
            <a:endParaRPr lang="fa-IR" sz="2400" u="none" strike="noStrike" noProof="1">
              <a:solidFill>
                <a:srgbClr val="0A1F4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گام سلبی و پدافندی بوده است.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مردم در میدان حضور پیدا می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کردند برای دفع خطر، مانند دروازه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بانانی که مانع گل زدن دشمن می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شوند</a:t>
            </a: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</a:rPr>
              <a:t>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جنس حضور مردم دفعی و رفع تهدید بوده است.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حضور ملموس مردم در جنگ تحمیلی هشت ساله، نهضت سوادآموزی و جهاد سازندگی نمونه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های عینی این حضور بودند.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406D2CD5-A892-9CE2-3297-B317A6C4FB22}"/>
              </a:ext>
            </a:extLst>
          </p:cNvPr>
          <p:cNvSpPr/>
          <p:nvPr/>
        </p:nvSpPr>
        <p:spPr>
          <a:xfrm rot="10800000">
            <a:off x="10717077" y="421738"/>
            <a:ext cx="674176" cy="387458"/>
          </a:xfrm>
          <a:prstGeom prst="homePlate">
            <a:avLst>
              <a:gd name="adj" fmla="val 34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10C4E7-9B75-D4F5-A808-AADC2BA39DCA}"/>
              </a:ext>
            </a:extLst>
          </p:cNvPr>
          <p:cNvSpPr txBox="1"/>
          <p:nvPr/>
        </p:nvSpPr>
        <p:spPr>
          <a:xfrm>
            <a:off x="10753238" y="374947"/>
            <a:ext cx="12792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>
                <a:solidFill>
                  <a:srgbClr val="0A1F44"/>
                </a:solidFill>
                <a:cs typeface="B Koodak" panose="00000700000000000000" pitchFamily="2" charset="-78"/>
              </a:rPr>
              <a:t>جلسه سوم</a:t>
            </a:r>
          </a:p>
        </p:txBody>
      </p:sp>
    </p:spTree>
    <p:extLst>
      <p:ext uri="{BB962C8B-B14F-4D97-AF65-F5344CB8AC3E}">
        <p14:creationId xmlns:p14="http://schemas.microsoft.com/office/powerpoint/2010/main" val="381427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361128" y="1298159"/>
            <a:ext cx="8374529" cy="42616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28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۲. گام دوم انقلاب: ویژگی‌ها و ماهیت نوین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8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تعریف گام دوم</a:t>
            </a:r>
            <a:r>
              <a:rPr lang="en-US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: مرحله دولت</a:t>
            </a:r>
            <a:r>
              <a:rPr lang="en-US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en-US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سازی، جامعه</a:t>
            </a:r>
            <a:r>
              <a:rPr lang="en-US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en-US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و تمدن</a:t>
            </a:r>
            <a:r>
              <a:rPr lang="en-US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en-US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</a:t>
            </a:r>
            <a:r>
              <a:rPr lang="en-US" sz="28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</a:rPr>
              <a:t>.</a:t>
            </a:r>
            <a:endParaRPr lang="en-US" sz="2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8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ویژگی</a:t>
            </a:r>
            <a:r>
              <a:rPr lang="en-US" sz="28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en-US" sz="28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</a:t>
            </a:r>
            <a:r>
              <a:rPr lang="en-US" sz="2800" u="none" strike="noStrike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ea typeface="Arial" panose="020B0604020202020204" pitchFamily="34" charset="0"/>
              </a:rPr>
              <a:t>:</a:t>
            </a:r>
            <a:endParaRPr lang="en-US" sz="2800" u="none" strike="noStrike" noProof="1">
              <a:solidFill>
                <a:srgbClr val="0A1F4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گام ایجابی، آفندی و نرم</a:t>
            </a:r>
            <a:r>
              <a:rPr lang="en-US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en-US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افزاری است.</a:t>
            </a:r>
            <a:endParaRPr lang="en-US" sz="2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مردم باید فعالانه و پیش</a:t>
            </a:r>
            <a:r>
              <a:rPr lang="en-US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en-US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دستانه وارد میدان شوند.</a:t>
            </a:r>
            <a:endParaRPr lang="en-US" sz="2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برخلاف گام اول، منتظر خطر نباشند و صرفاً واکنش نشان ندهند</a:t>
            </a:r>
            <a:r>
              <a:rPr lang="en-US" sz="28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</a:rPr>
              <a:t>.</a:t>
            </a:r>
            <a:endParaRPr lang="en-US" sz="2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just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○"/>
            </a:pPr>
            <a:r>
              <a:rPr lang="en-US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نیازمند پژوهش، مطالعه و طراحی راهبردی برای ایمن</a:t>
            </a:r>
            <a:r>
              <a:rPr lang="en-US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en-US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جامعه نسبت به خطرات فکری و فرهنگی آینده است.</a:t>
            </a:r>
            <a:endParaRPr lang="en-US" sz="2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1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169209" y="1711965"/>
            <a:ext cx="8758368" cy="32706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Low" rtl="1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fa-IR" sz="28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29LT Zarid Sans AL Medium" panose="00000600000000000000" pitchFamily="50" charset="-78"/>
              </a:rPr>
              <a:t>مثال روشن از تفاوت دو نگاه:</a:t>
            </a:r>
            <a:endParaRPr lang="fa-IR" sz="2800" b="1" noProof="1">
              <a:solidFill>
                <a:srgbClr val="0A1F44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8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نگاه اول (گام اول): 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منتظر شبهه دشمن می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مانیم، هر شبهه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ای را پاسخ می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دهیم و جامعه را از خطر دفع می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کنیم.</a:t>
            </a:r>
            <a:endParaRPr lang="fa-IR" sz="2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8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نگاه دوم (گام دوم): 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منتظر ایجاد شبهه نیستیم، خودمان اقدام می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کنیم، پایه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های فکری دشمن را شناسایی و جامعه را ایمن می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کنیم.</a:t>
            </a:r>
            <a:endParaRPr lang="fa-IR" sz="2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8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نتیجه: 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مدل دوم تعهد و تلاش بیشتری می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طلبد و سخت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تر از مدل اول است.</a:t>
            </a:r>
            <a:endParaRPr lang="fa-IR" sz="2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13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929898" y="1793679"/>
            <a:ext cx="8851833" cy="32706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4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۳. اهمیت بعد نرم‌افزاری در تمدن‌سازی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تمدن‌ها برای رسیدن به قله خود، دو بعد دارند: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بعد سخت‌افزاری (بازدارنده): توانایی‌های فیزیکی، صنعتی و نظامی.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بعد نرم‌افزاری (سازنده): آموزش، فرهنگ، تربیت و ایده‌های بومی.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نمونه‌ها: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سند </a:t>
            </a:r>
            <a:r>
              <a:rPr lang="fa-IR" sz="2400" b="1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BC</a:t>
            </a: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 در آموزش و پرورش ایران، یک سند نرم‌افزاری برای تربیت و آموزش است.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کشورهای غربی نیز در تمدن خود، ابتدا سخت‌افزار و سپس نرم‌افزار را توسعه داده‌اند.</a:t>
            </a:r>
          </a:p>
        </p:txBody>
      </p:sp>
    </p:spTree>
    <p:extLst>
      <p:ext uri="{BB962C8B-B14F-4D97-AF65-F5344CB8AC3E}">
        <p14:creationId xmlns:p14="http://schemas.microsoft.com/office/powerpoint/2010/main" val="1855393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329608" y="1581313"/>
            <a:ext cx="8437570" cy="36953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4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۴. رسیدن به تمدن نوین اسلامی</a:t>
            </a:r>
          </a:p>
          <a:p>
            <a:pPr marL="342900" marR="0" lvl="0" indent="-342900" algn="just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الگو و ایده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های بومی شرط رسیدن به تمدن نوین اسلامی است.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مثال ملموس: جاروبرقی پارس خزر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طراحی موتور توسط ایران، اما تحت لیسانس بوش آلمان.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کشورهای دیگری مثل امارات، قطر و عربستان، تحت لیسانس غربی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 فعالیت می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کنند و به همین دلیل در رده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بندی تمدنی جایگاهی ندارند.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رهبر انقلاب تأکید دارند: اگر بخواهیم تمدن نوین اسلامی و زمینه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ظهور محقق شود، باید بر اساس الگوها و ایده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های بومی خودمان حرکت کنیم، نه تقلید از دیگران.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06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5" t="10625" r="762" b="11824"/>
          <a:stretch/>
        </p:blipFill>
        <p:spPr>
          <a:xfrm>
            <a:off x="4494508" y="-11464"/>
            <a:ext cx="7697492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868D5C-1995-DD7A-6FF1-C8AE4A033194}"/>
              </a:ext>
            </a:extLst>
          </p:cNvPr>
          <p:cNvSpPr/>
          <p:nvPr/>
        </p:nvSpPr>
        <p:spPr>
          <a:xfrm>
            <a:off x="4094961" y="-11466"/>
            <a:ext cx="7697491" cy="6869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F0954-25D5-D3B9-F541-30042D31EF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7537705" y="5593599"/>
            <a:ext cx="966409" cy="9747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0DA561-17E6-DEC1-967E-4BC1A5EC423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14" y="5732219"/>
            <a:ext cx="699102" cy="69753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2C9257E-D1CF-026C-1FDB-D25C50FE6A9A}"/>
              </a:ext>
            </a:extLst>
          </p:cNvPr>
          <p:cNvSpPr txBox="1"/>
          <p:nvPr/>
        </p:nvSpPr>
        <p:spPr>
          <a:xfrm>
            <a:off x="4664591" y="570699"/>
            <a:ext cx="6712636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Low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این مجموعه ، توسط </a:t>
            </a:r>
            <a:r>
              <a:rPr lang="fa-IR" sz="2400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آقای فتحعلــــــــی </a:t>
            </a: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در 7 جلسه  به بررسی و فهم دو متن مهم در مسیر گام دوم انقلاب اسلامی می پردازد :</a:t>
            </a:r>
            <a:endParaRPr lang="fa-IR" sz="24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بیانیه گام دوم انقلاب اسلامی که در سال ۱۳۹۷ توسط رهبر انقلاب اسلامی صادر شد.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پیوست و الحاقیه عملیاتی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بیانیه گام دوم که در سخنرانی یکم خرداد ۱۳۹۸ در دیدار با دانشجویان ارائه شد.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justLow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این دو متن در کنار هم، نقشه راه و هندسه مفهومی طرح کلان رهبری را برای رسیدن انقلاب اسلامی به بلوغ و تکامل ترسیم می</a:t>
            </a: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کنند. هدف این مجموعه آن است که ارکان و مفاهیم این دو متن را بازگشایی کنیم و مسیر فهم طرح کلان رهبری را برای مخاطب ساده و روشن سازیم.</a:t>
            </a:r>
            <a:endParaRPr lang="fa-IR" sz="24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2AFD66-ABED-037D-BE35-354F81CD4FE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6" y="282626"/>
            <a:ext cx="4014565" cy="602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89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286761" y="1251324"/>
            <a:ext cx="8523264" cy="39785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Low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26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۵. تجارب موفق در بعد سخت‌افزاری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نمونه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ها:</a:t>
            </a:r>
            <a:endParaRPr lang="en-US" sz="26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شهید طهرانی مقدم، سردار حاجی زاده و دیگر متخصصان هوافضا، مهندسی معکوس سلاح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 را در جبهه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 انجام دادند.</a:t>
            </a:r>
            <a:endParaRPr lang="en-US" sz="26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جریان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های مردمی در هشت سال دفاع مقدس، جهاد سازندگی و نهضت سوادآموزی نقش کلیدی در دستیابی به قله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های سخت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افزاری داشتند.</a:t>
            </a:r>
            <a:endParaRPr lang="en-US" sz="26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امروز، بعد نرم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افزاری همان مسیر است، اما نیازمند فعالیت فعال، برنامه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ریزی و اقدامات پیش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en-US" sz="26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دستانه است.</a:t>
            </a:r>
            <a:endParaRPr lang="en-US" sz="26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101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456735" y="2006045"/>
            <a:ext cx="9551342" cy="28459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4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۶. ارتباط با آموزه‌های دینی: «لا اله الا الله»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تبیین ساده</a:t>
            </a: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</a:rPr>
              <a:t>: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لا الهه: نفی عبودیت غیر خدا؛ مرحله دفع و رفع موانع (مثل گام اول انقلاب).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الا الله: پذیرش توحید و تعهد به ولایت الهی؛ مرحله اقدام و تحقق (مثل گام دوم انقلاب).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در گام اول، مردم ملموس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ترین مسائل را دیدند و وارد میدان شدند.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در گام دوم، وظیفه ما ادامه مسیر شهیدان و رسیدن به بعد نرم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افزاری انقلاب است.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89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642820" y="1711965"/>
            <a:ext cx="8078334" cy="32706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Low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4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۷. جمع‌بندی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گام اول انقلاب سلبی، پدافندی و سخت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افزاری بود.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گام دوم انقلاب ایجابی، آفندی و نرم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افزاری است و نیازمند حضور فعال، پژوهش و طراحی راهبردی است.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تمدن نوین اسلامی باید بر اساس ایده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 و الگوهای بومی محقق شود.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نسل امروز، مسئول ادامه راه شهیدان در بعد نرم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افزاری و تحقق تمدن نوین اسلامی و زمینه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ظهور است.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114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174317" y="1141193"/>
            <a:ext cx="8748151" cy="45756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Low" rtl="1">
              <a:spcBef>
                <a:spcPts val="1800"/>
              </a:spcBef>
              <a:spcAft>
                <a:spcPts val="400"/>
              </a:spcAft>
            </a:pPr>
            <a:r>
              <a:rPr lang="fa-IR" sz="22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بازخوانی بیانیه گام دوم</a:t>
            </a:r>
          </a:p>
          <a:p>
            <a:pPr marL="0" marR="0" algn="justLow" rtl="1">
              <a:spcBef>
                <a:spcPts val="1200"/>
              </a:spcBef>
              <a:spcAft>
                <a:spcPts val="1200"/>
              </a:spcAft>
            </a:pP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در بیانیه گام دوم انقلاب اسلامی، حضرت آقا به گذشته انقلاب ناظر هستند و می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فرمایند:</a:t>
            </a:r>
            <a:endParaRPr lang="fa-IR" sz="22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گذشته انقلاب با عظمت حادثه انقلاب ترسیم شد.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پیش از انقلاب، نزاع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 بر سر تمدن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 بود؛ بلوک شرق و بلوک غرب.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justLow" rtl="1">
              <a:spcBef>
                <a:spcPts val="1200"/>
              </a:spcBef>
              <a:spcAft>
                <a:spcPts val="1200"/>
              </a:spcAft>
            </a:pP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ایشان اشاره می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کنند که در طول تاریخ، همواره نزاع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 بر سر حکمرانی و تمدن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بوده است. اگر وضعیت موجود قبل انقلاب را بررسی کنیم، می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بینیم که دعوا بین بلوک شرق و غرب بوده است.</a:t>
            </a:r>
            <a:endParaRPr lang="fa-IR" sz="22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justLow" rtl="1">
              <a:spcBef>
                <a:spcPts val="1200"/>
              </a:spcBef>
              <a:spcAft>
                <a:spcPts val="1200"/>
              </a:spcAft>
            </a:pP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اما پس از انقلاب، یک تحول اساسی رخ داد:</a:t>
            </a:r>
            <a:endParaRPr lang="fa-IR" sz="22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دوگانه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ی بلوک شرق و غرب به دوگانه اسلام و استکبار تبدیل شد.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انقلاب اسلامی با معرفی یک تمدن نوین اسلامی، زمینه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و بسترسازی برای ظهور فراهم کرد.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8F630380-E033-14FA-6358-57F929A4DD1E}"/>
              </a:ext>
            </a:extLst>
          </p:cNvPr>
          <p:cNvSpPr/>
          <p:nvPr/>
        </p:nvSpPr>
        <p:spPr>
          <a:xfrm rot="10800000">
            <a:off x="10631996" y="421736"/>
            <a:ext cx="674176" cy="387458"/>
          </a:xfrm>
          <a:prstGeom prst="homePlate">
            <a:avLst>
              <a:gd name="adj" fmla="val 34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5B53AA-B778-EF7B-D388-C6673D1E1D2D}"/>
              </a:ext>
            </a:extLst>
          </p:cNvPr>
          <p:cNvSpPr txBox="1"/>
          <p:nvPr/>
        </p:nvSpPr>
        <p:spPr>
          <a:xfrm>
            <a:off x="10501231" y="383575"/>
            <a:ext cx="16098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>
                <a:solidFill>
                  <a:srgbClr val="0A1F44"/>
                </a:solidFill>
                <a:cs typeface="B Koodak" panose="00000700000000000000" pitchFamily="2" charset="-78"/>
              </a:rPr>
              <a:t>جلسه چهارم</a:t>
            </a:r>
          </a:p>
        </p:txBody>
      </p:sp>
    </p:spTree>
    <p:extLst>
      <p:ext uri="{BB962C8B-B14F-4D97-AF65-F5344CB8AC3E}">
        <p14:creationId xmlns:p14="http://schemas.microsoft.com/office/powerpoint/2010/main" val="3237792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37621" y="480152"/>
            <a:ext cx="10149500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537621" y="1184634"/>
            <a:ext cx="9829320" cy="42678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spcBef>
                <a:spcPts val="1800"/>
              </a:spcBef>
              <a:spcAft>
                <a:spcPts val="400"/>
              </a:spcAft>
            </a:pPr>
            <a:r>
              <a:rPr lang="en-US" sz="22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نقش امید و تجربه تاریخی</a:t>
            </a: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en-US" sz="22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یکی از ویژگی‌های حضرت امام خمینی </a:t>
            </a:r>
            <a:r>
              <a:rPr lang="en-US" sz="2200" noProof="1"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)</a:t>
            </a:r>
            <a:r>
              <a:rPr lang="en-US" sz="22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ر</a:t>
            </a:r>
            <a:r>
              <a:rPr lang="fa-IR" sz="22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ه</a:t>
            </a:r>
            <a:r>
              <a:rPr lang="en-US" sz="2200" noProof="1"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(</a:t>
            </a:r>
            <a:r>
              <a:rPr lang="en-US" sz="22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 که مقام معظم رهبری به آن اشاره می‌کنند، امیدبخشی به مردم است:</a:t>
            </a: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مردم از یاس نجات می‌یافتند و دلگرم می‌شدند.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در کتاب «خون دلی که لعل شد» مشاهده می‌کنیم که خود حضرت آقا نیز بیان می‌کنند:</a:t>
            </a:r>
            <a:b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</a:br>
            <a:b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</a:b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 خود ما هم باور نمی‌کردیم انقلاب در سال ۵۷ رخ دهد و شاه از کشور برانده شود.</a:t>
            </a: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en-US" sz="22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غرب نیز با یک کنش جدید و باورناپذیر مواجه شد. این نشان‌دهنده قدرت مردم ایران در ایجاد تغییرات بزرگ است.</a:t>
            </a: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en-US" sz="22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تاریخ ایران نشان می‌دهد که مردم ما دو بار بر قله تمدن ایستاده‌اند و این ژن تمدنی را دارند. بنابراین مسئله تمدن‌سازی، صرفاً یک آرزو نیست، بلکه قابل تحقق است.</a:t>
            </a:r>
          </a:p>
        </p:txBody>
      </p:sp>
    </p:spTree>
    <p:extLst>
      <p:ext uri="{BB962C8B-B14F-4D97-AF65-F5344CB8AC3E}">
        <p14:creationId xmlns:p14="http://schemas.microsoft.com/office/powerpoint/2010/main" val="3960254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947169" y="786790"/>
            <a:ext cx="9202447" cy="49449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spcBef>
                <a:spcPts val="1800"/>
              </a:spcBef>
              <a:spcAft>
                <a:spcPts val="400"/>
              </a:spcAft>
            </a:pPr>
            <a:r>
              <a:rPr lang="fa-IR" sz="22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بعد نرم‌افزاری تمدن‌سازی</a:t>
            </a: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امروز، بعد نرم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افزاری تمدن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شامل مسائل اقتصادی، فرهنگی، اجتماعی و اخلاقی است، از جمله:</a:t>
            </a:r>
            <a:endParaRPr lang="fa-IR" sz="22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امر به معروف و نهی از منکر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عفاف و حجاب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مسائل جمعیتی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حل مشکلات نرم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افزاری رایج در جامعه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هدف این است که مسائل نرم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افزاری به همان شکل موفقیت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هایی که گام اول انقلاب ایجاد کرد، حل شوند:</a:t>
            </a:r>
            <a:endParaRPr lang="fa-IR" sz="22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نهضت سال ۵۷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هشت سال دفاع مقدس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نهضت سوادآموزی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توسعه زیرساخت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های کشور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44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184005" y="787250"/>
            <a:ext cx="8728775" cy="52834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Low" rtl="1">
              <a:spcBef>
                <a:spcPts val="1800"/>
              </a:spcBef>
              <a:spcAft>
                <a:spcPts val="400"/>
              </a:spcAft>
            </a:pPr>
            <a:r>
              <a:rPr lang="fa-IR" sz="24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بیانیه گام دوم و سخنرانی یکم خرداد ۹۸</a:t>
            </a:r>
          </a:p>
          <a:p>
            <a:pPr marL="0" marR="0" algn="justLow" rtl="1">
              <a:spcBef>
                <a:spcPts val="1200"/>
              </a:spcBef>
              <a:spcAft>
                <a:spcPts val="1200"/>
              </a:spcAft>
            </a:pP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بیانیه گام دوم انقلاب، یک ترسیم کلی از گذشته، حال و آینده انقلاب است.</a:t>
            </a:r>
            <a:endParaRPr lang="fa-IR" sz="24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گذشته: عظمت حادثه انقلاب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حال: عظمت راه طی شده، دستاوردها و ظرفیت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های موجود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آینده: عظمت چشم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انداز، تحقق تمدن نوین اسلامی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justLow" rtl="1">
              <a:spcBef>
                <a:spcPts val="1200"/>
              </a:spcBef>
              <a:spcAft>
                <a:spcPts val="1200"/>
              </a:spcAft>
            </a:pP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نکته مهم این است که بیانیه گام دوم به فرآیند عملی رسیدن از وضع موجود به وضع مطلوب اشاره نکرده است.</a:t>
            </a:r>
            <a:endParaRPr lang="fa-IR" sz="24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صد روز پس از ابلاغ بیانیه، در سخنرانی یکم خرداد ۱۳۹۸، مقام معظم رهبری به این فرآیند اشاره کردند.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ایشان توضیح دادند که برای رسیدن به وضع مطلوب چه راهبردها و راهکارهایی باید به کار گرفته شود.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05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029022" y="800074"/>
            <a:ext cx="8728775" cy="52578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spcBef>
                <a:spcPts val="1800"/>
              </a:spcBef>
              <a:spcAft>
                <a:spcPts val="400"/>
              </a:spcAft>
            </a:pPr>
            <a:r>
              <a:rPr lang="fa-IR" sz="22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چهار عظمت بیانیه گام دوم</a:t>
            </a: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حضرت آقا در بیانیه و سخنرانی، چهار عظمت را برجسته کرده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اند:</a:t>
            </a:r>
            <a:endParaRPr lang="fa-IR" sz="22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عظمت حادثه انقلاب: بررسی شرایط و برهه زمانی انقلاب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عظمت راه طی شده: دستاوردهای ۴۰ ساله انقلاب، از جمله ظرفیت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های توسعه، زیرساخت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 و پیشرفت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عظمت چشم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انداز آینده: اهداف و چشم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انداز تمدن نوین اسلامی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عظمت نقش نیروی جوان متعهد: موتور محرکه انقلاب و پیشران اصلی حرکت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r" rtl="1">
              <a:spcBef>
                <a:spcPts val="1800"/>
              </a:spcBef>
              <a:spcAft>
                <a:spcPts val="400"/>
              </a:spcAft>
            </a:pPr>
            <a:r>
              <a:rPr lang="fa-IR" sz="2200" b="1" noProof="1">
                <a:effectLst/>
                <a:latin typeface="Arial" panose="020B0604020202020204" pitchFamily="34" charset="0"/>
                <a:cs typeface="29LT Zarid Sans AL Medium" panose="00000600000000000000" pitchFamily="50" charset="-78"/>
              </a:rPr>
              <a:t>نقش نیروی جوان متعهد</a:t>
            </a:r>
            <a:endParaRPr lang="fa-IR" sz="2200" b="1" noProof="1">
              <a:effectLst/>
              <a:latin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جوانان متعهد و حزب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اللهی، کسانی هستند که به تمدن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و ظهور تعهد دارند.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این جوانان، با وجود مسائل اقتصادی و اجتماعی، از شبهات و تردیدها عبور کرده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اند و در میدان عمل حضور دارند.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ایشان نسبت به انقلاب اسلامی دل نزدیک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تر و نسبت به گره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2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های ذهنی کمتر دارند.</a:t>
            </a:r>
            <a:endParaRPr lang="fa-IR" sz="22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335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554190" y="1251888"/>
            <a:ext cx="7988407" cy="36953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Low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4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جمع‌بندی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انقلاب اسلامی دو گام دارد: گام اول (سخت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افزاری) و گام دوم (نرم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افزاری).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تمدن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اسلامی نیازمند تحقق در ابعاد سخت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افزاری و نرم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افزاری است.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بیانیه گام دوم، ترسیم گذشته، حال و آینده انقلاب است و فرآیند عملی رسیدن به اهداف را در سخنرانی خرداد ۹۸ بیان شد.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چهار عظمت بیانیه شامل: حادثه انقلاب، راه طی شده، چشم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انداز آینده و نقش نیروی جوان متعهد است.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جوانان متعهد، موتور محرکه و پیشران اصلی انقلاب و تمدن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هستند.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43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094709" y="696238"/>
            <a:ext cx="8907369" cy="54066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spcBef>
                <a:spcPts val="1800"/>
              </a:spcBef>
              <a:spcAft>
                <a:spcPts val="400"/>
              </a:spcAft>
            </a:pPr>
            <a:r>
              <a:rPr lang="fa-IR" sz="18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۱. مقدمه: جایگاه فرد و نقش خود در گام دوم انقلاب</a:t>
            </a: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fa-IR" sz="18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در جلسه گذشته بررسی شد که اگر بخواهیم برای خودمان در گام دوم انقلاب اسلامی نقشی تعریف کنیم و تکلیف و وظیفه خود را مشخص نماییم، لازم است به این پرسش</a:t>
            </a:r>
            <a:r>
              <a:rPr lang="fa-IR" sz="18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18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 پاسخ دهیم:</a:t>
            </a:r>
            <a:endParaRPr lang="fa-IR" sz="18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1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وظیفه ما چیست؟</a:t>
            </a:r>
            <a:endParaRPr lang="fa-IR" sz="1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1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تکلیف ما چگونه باید پیاده شود؟</a:t>
            </a:r>
            <a:endParaRPr lang="fa-IR" sz="1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1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چه فرآیند، راهکار و راهبردی برای حرکت به سمت تحقق این وظیفه لازم است؟</a:t>
            </a:r>
            <a:endParaRPr lang="fa-IR" sz="1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fa-IR" sz="18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مقام معظم رهبری در دیدار یکم خرداد ۱۳۹۸، پاسخ این سوالات را ارائه کردند. ایشان گفتند که بیانیه گام دوم یک ترسیم کلی از گذشته، حال و آینده انقلاب است و چهار عظمت در آن مطرح شده:</a:t>
            </a:r>
            <a:endParaRPr lang="fa-IR" sz="18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1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عظمت حادثه انقلاب</a:t>
            </a:r>
            <a:endParaRPr lang="fa-IR" sz="1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1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عظمت راه طی شده</a:t>
            </a:r>
            <a:endParaRPr lang="fa-IR" sz="1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1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عظمت چشم</a:t>
            </a:r>
            <a:r>
              <a:rPr lang="fa-IR" sz="1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1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انداز آینده</a:t>
            </a:r>
            <a:endParaRPr lang="fa-IR" sz="1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a-IR" sz="18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عظمت نقش نیروی جوان متعهد</a:t>
            </a:r>
            <a:endParaRPr lang="fa-IR" sz="18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fa-IR" sz="18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تا اینجا بررسی شد؛ اما از اینجا به بعد، مباحث جدیدی مطرح می</a:t>
            </a:r>
            <a:r>
              <a:rPr lang="fa-IR" sz="18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18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شود که مربوط به راهبرد، راهکار و فرآیند حرکت است، نه گذشته و حال، بلکه چشم</a:t>
            </a:r>
            <a:r>
              <a:rPr lang="fa-IR" sz="18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18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انداز و آینده انقلاب اسلامی.</a:t>
            </a:r>
            <a:endParaRPr lang="fa-IR" sz="18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8F630380-E033-14FA-6358-57F929A4DD1E}"/>
              </a:ext>
            </a:extLst>
          </p:cNvPr>
          <p:cNvSpPr/>
          <p:nvPr/>
        </p:nvSpPr>
        <p:spPr>
          <a:xfrm rot="10800000">
            <a:off x="10631996" y="421736"/>
            <a:ext cx="674176" cy="387458"/>
          </a:xfrm>
          <a:prstGeom prst="homePlate">
            <a:avLst>
              <a:gd name="adj" fmla="val 34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5B53AA-B778-EF7B-D388-C6673D1E1D2D}"/>
              </a:ext>
            </a:extLst>
          </p:cNvPr>
          <p:cNvSpPr txBox="1"/>
          <p:nvPr/>
        </p:nvSpPr>
        <p:spPr>
          <a:xfrm>
            <a:off x="10457665" y="347529"/>
            <a:ext cx="16098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0A1F44"/>
                </a:solidFill>
                <a:effectLst/>
                <a:uLnTx/>
                <a:uFillTx/>
                <a:latin typeface="Aptos" panose="02110004020202020204"/>
                <a:ea typeface="+mn-ea"/>
                <a:cs typeface="B Koodak" panose="00000700000000000000" pitchFamily="2" charset="-78"/>
              </a:rPr>
              <a:t>جلسه </a:t>
            </a:r>
            <a:r>
              <a:rPr lang="fa-IR" sz="2400" dirty="0">
                <a:solidFill>
                  <a:srgbClr val="0A1F44"/>
                </a:solidFill>
                <a:latin typeface="Aptos" panose="02110004020202020204"/>
                <a:cs typeface="B Koodak" panose="00000700000000000000" pitchFamily="2" charset="-78"/>
              </a:rPr>
              <a:t>پنجم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rgbClr val="0A1F44"/>
              </a:solidFill>
              <a:effectLst/>
              <a:uLnTx/>
              <a:uFillTx/>
              <a:latin typeface="Aptos" panose="02110004020202020204"/>
              <a:ea typeface="+mn-ea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527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4F4FCB9C-EDA0-8FE0-6C26-876EE792A274}"/>
              </a:ext>
            </a:extLst>
          </p:cNvPr>
          <p:cNvSpPr/>
          <p:nvPr/>
        </p:nvSpPr>
        <p:spPr>
          <a:xfrm rot="10800000">
            <a:off x="10802319" y="421739"/>
            <a:ext cx="674176" cy="387458"/>
          </a:xfrm>
          <a:prstGeom prst="homePlate">
            <a:avLst>
              <a:gd name="adj" fmla="val 34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5012AE-4DD0-0F3B-7537-5E2AF1969694}"/>
              </a:ext>
            </a:extLst>
          </p:cNvPr>
          <p:cNvSpPr txBox="1"/>
          <p:nvPr/>
        </p:nvSpPr>
        <p:spPr>
          <a:xfrm>
            <a:off x="10802320" y="421738"/>
            <a:ext cx="1172240" cy="461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>
                <a:solidFill>
                  <a:srgbClr val="0A1F44"/>
                </a:solidFill>
                <a:cs typeface="B Koodak" panose="00000700000000000000" pitchFamily="2" charset="-78"/>
              </a:rPr>
              <a:t>جلسه اول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193660" y="1273537"/>
            <a:ext cx="8709466" cy="43109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Low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4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۱. اهمیت طرح کلان رهبری</a:t>
            </a:r>
          </a:p>
          <a:p>
            <a:pPr marL="0" marR="0" algn="justLow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رهبر انقلاب در بیانیه گام دوم و سخنرانی خرداد ۱۳۹۸، چارچوبی ارائه کردند که اساس آن عبارت است از:</a:t>
            </a:r>
            <a:endParaRPr lang="fa-IR" sz="24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تبیین نقشه راه و هندسه مفهومی انقلاب اسلامی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تعیین تکلیف و نقش هر فرد و نسل در گام دوم انقلاب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justLow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این طرح کلان به دنبال آن است که هر فردی در هر برهه زمانی، طرح ولی جامعه خود را بفهمد و نسبت خود با آن را بشناسد. تجربه تاریخی نشان داده که عدم فهم این طرح توسط افراد، مهم</a:t>
            </a: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ترین نقطه ضعف و پاشنه آشیل حاکمیت</a:t>
            </a: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ها، به ویژه حکومت</a:t>
            </a: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های اسلامی، بوده است.</a:t>
            </a:r>
            <a:endParaRPr lang="fa-IR" sz="24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681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094709" y="1273537"/>
            <a:ext cx="8907369" cy="43109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Low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4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۲. چشم‌انداز و آینده انقلاب اسلامی</a:t>
            </a:r>
          </a:p>
          <a:p>
            <a:pPr marL="0" marR="0" algn="justLow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مقام معظم رهبری در همان دیدار تأکید کردند:</a:t>
            </a:r>
            <a:endParaRPr lang="fa-IR" sz="24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چشم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انداز انقلاب اسلامی، تحقق تمدن نوین اسلامی است.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تمدن نوین اسلامی باید در بعد نرم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افزاری به قله برسد: آموزش، تربیت، عفاف و حجاب، جمعیت، محیط زیست.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این تمدن باید بر اساس الگوهای بومی، کارآمد و قابل تعمیم شکل گیرد.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justLow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ایشان می</a:t>
            </a: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فرمایند: رمز تحقق تمدن نوین اسلامی در همان کیمیا و عصای موسی است که حضرت امام (ره) درک کرد.</a:t>
            </a:r>
            <a:endParaRPr lang="fa-IR" sz="24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12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094709" y="945755"/>
            <a:ext cx="8907369" cy="49664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24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۳. کیمیا و عصای موسی حضرت امام</a:t>
            </a:r>
          </a:p>
          <a:p>
            <a:pPr marL="0" marR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4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وجه تمایز حضرت امام نسبت به سایر حکمرانان تاریخ ایران، در درک و فهم این کیمیا بود: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امام توانست این فهم را در مردم جاری و ساری کند.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اساساً تحقق آرمان‌های پیامبران و امامان، بر همین فهم متکی بود.</a:t>
            </a:r>
          </a:p>
          <a:p>
            <a:pPr marL="0" marR="0" algn="r" rtl="1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24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نمونه‌های تحقق عصای موسی در تاریخ انقلاب: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انقلاب سال ۵۷: پیروزی ناباورانه انقلاب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هشت سال دفاع مقدس: مقاومت مردم و پیروزی در جنگ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نهضت سوادآموزی: ریشه‌کن شدن بی‌سوادی در کشور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جهاد سازندگی و توسعه زیرساخت‌ها: ایجاد زیرساخت‌های کشور، چیزی شبیه معجزه</a:t>
            </a:r>
          </a:p>
        </p:txBody>
      </p:sp>
    </p:spTree>
    <p:extLst>
      <p:ext uri="{BB962C8B-B14F-4D97-AF65-F5344CB8AC3E}">
        <p14:creationId xmlns:p14="http://schemas.microsoft.com/office/powerpoint/2010/main" val="3931002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092457" y="841111"/>
            <a:ext cx="8907369" cy="51757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spcBef>
                <a:spcPts val="1800"/>
              </a:spcBef>
              <a:spcAft>
                <a:spcPts val="400"/>
              </a:spcAft>
            </a:pPr>
            <a:r>
              <a:rPr lang="en-US" sz="22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۴. فعال شدن مردم و نقش الهی</a:t>
            </a: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en-US" sz="22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طبق آیات قرآن:</a:t>
            </a: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fa-IR" sz="22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« </a:t>
            </a:r>
            <a:r>
              <a:rPr lang="en-US" sz="22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لغد ارسلنا رسنا بالبینات و انزلنا اهوم الکتاب و میزان یقوم الناس بالقسط </a:t>
            </a:r>
            <a:r>
              <a:rPr lang="fa-IR" sz="22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»</a:t>
            </a:r>
            <a:endParaRPr lang="en-US" sz="2200" noProof="1">
              <a:effectLst/>
              <a:latin typeface="29LT Zarid Sans AL Medium" panose="00000600000000000000" pitchFamily="50" charset="-78"/>
              <a:ea typeface="Arial" panose="020B060402020202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پیامبران نیامدند جز برای دعوت مردم به قیام و اقدام عملی.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همان قیام مردم است که معجزه را در عرصه‌های مختلف رقم می‌زند.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در جنگ، مدیریت درست و حضور مردم، همان عصای موسی امام را فعال کرد.</a:t>
            </a:r>
          </a:p>
          <a:p>
            <a:pPr marL="0" marR="0" algn="r" rtl="1">
              <a:spcBef>
                <a:spcPts val="1400"/>
              </a:spcBef>
              <a:spcAft>
                <a:spcPts val="400"/>
              </a:spcAft>
            </a:pPr>
            <a:r>
              <a:rPr lang="en-US" sz="2200" b="1" noProof="1">
                <a:solidFill>
                  <a:srgbClr val="000000"/>
                </a:solidFill>
                <a:effectLst/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مثال تاریخی:</a:t>
            </a:r>
            <a:endParaRPr lang="en-US" sz="2200" b="1" noProof="1">
              <a:solidFill>
                <a:srgbClr val="434343"/>
              </a:solidFill>
              <a:effectLst/>
              <a:latin typeface="29LT Zarid Sans AL Medium" panose="00000600000000000000" pitchFamily="50" charset="-78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آزادسازی خرمشهر: حاج احمد کاظمی پشت بی‌سیم گفت:</a:t>
            </a:r>
            <a:b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</a:br>
            <a:r>
              <a:rPr lang="fa-IR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« </a:t>
            </a: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خرمشهر را خدا آزاد کرد</a:t>
            </a:r>
            <a:r>
              <a:rPr lang="en-US" sz="2200" noProof="1"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 </a:t>
            </a:r>
            <a:r>
              <a:rPr lang="fa-IR" sz="2200" noProof="1"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»</a:t>
            </a:r>
            <a:endParaRPr lang="en-US" sz="2200" u="none" strike="noStrike" noProof="1">
              <a:effectLst/>
              <a:latin typeface="29LT Zarid Sans AL Medium" panose="00000600000000000000" pitchFamily="50" charset="-78"/>
              <a:ea typeface="Arial" panose="020B0604020202020204" pitchFamily="34" charset="0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با وجود جنگ نابرابر، باور، امید و انگیزه جوانان باعث پیروزی شد.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در مسائل دیگر مانند نهضت سوادآموزی و جهاد سازندگی نیز همین عصای موسی امام فعال شد.</a:t>
            </a:r>
          </a:p>
        </p:txBody>
      </p:sp>
    </p:spTree>
    <p:extLst>
      <p:ext uri="{BB962C8B-B14F-4D97-AF65-F5344CB8AC3E}">
        <p14:creationId xmlns:p14="http://schemas.microsoft.com/office/powerpoint/2010/main" val="1789973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862234" y="1242759"/>
            <a:ext cx="8907369" cy="43724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400" b="1" noProof="1"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۵. خرمشهرهای امروز</a:t>
            </a:r>
          </a:p>
          <a:p>
            <a:pPr marL="0" marR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4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مقام معظم رهبری اشاره می‌کنند: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اگر دیروز خرمشهرهای ما با مسائل نظامی روبرو بود، امروز خرمشهرهای ما مسائل اجتماعی و فرهنگی دارند: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عفاف و حجاب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جمعیت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محیط زیست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اقتصاد</a:t>
            </a:r>
          </a:p>
          <a:p>
            <a:pPr algn="r"/>
            <a:r>
              <a:rPr lang="fa-IR" sz="24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فتح این خرمشهرها بدون همان عصای موسی امام ممکن نیست </a:t>
            </a:r>
          </a:p>
        </p:txBody>
      </p:sp>
    </p:spTree>
    <p:extLst>
      <p:ext uri="{BB962C8B-B14F-4D97-AF65-F5344CB8AC3E}">
        <p14:creationId xmlns:p14="http://schemas.microsoft.com/office/powerpoint/2010/main" val="2748089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217441" y="1079381"/>
            <a:ext cx="10035151" cy="46992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22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۶. حرکت عمومی با محوریت جوانان</a:t>
            </a:r>
          </a:p>
          <a:p>
            <a:pPr marL="0" marR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2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برای تحقق تمدن نوین اسلامی، حرکت عمومی با محوریت جوانان متعهد ضروری است: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این جوانان همان لوکوموتیو قطار جامعه هستند.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جامعه ۸۰ میلیونی ایران را می‌توان به واگن‌های ده میلیونی تقسیم کرد.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این ۸ میلیون جوان متعهد باید به میدان بیایند تا حرکت عمومی شکل گیرد و اعتماد سایر مردم را جلب کند.</a:t>
            </a:r>
          </a:p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22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۷. اقتضائات جدید گام دوم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انقلاب اسلامی در گام دوم با ماموریت‌ها و میدان‌های جدید روبروست.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لازم است سرعت و انضباط حرکت افزایش یابد و پیشرفت به سمت چشم‌انداز تمدنی محسوس شود.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در جلسه بعد، به نحوه به میدان آمدن و شکل‌گیری لوکوموتیو ۸ میلیونی جوانان متعهد پرداخته خواهد شد.</a:t>
            </a:r>
          </a:p>
        </p:txBody>
      </p:sp>
    </p:spTree>
    <p:extLst>
      <p:ext uri="{BB962C8B-B14F-4D97-AF65-F5344CB8AC3E}">
        <p14:creationId xmlns:p14="http://schemas.microsoft.com/office/powerpoint/2010/main" val="1839781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915360" y="1838798"/>
            <a:ext cx="8624310" cy="29484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400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B Titr" panose="00000700000000000000" pitchFamily="2" charset="-78"/>
              </a:rPr>
              <a:t>جمع‌بندی: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گام دوم انقلاب، مسیر تحقق تمدن نوین اسلامی است.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رمز موفقیت در بعد نرم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افزاری، همان کیمیا و عصای موسی امام است.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حضور فعال مردم، به ویژه جوانان متعهد، شرط اساسی تحقق اهداف انقلاب است.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خرمشهرهای امروز شامل مسائل اقتصادی، اجتماعی و فرهنگی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اند و تنها با حرکت عمومی و رهیافت الهی قابل فتح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اند.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80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236238" y="1215059"/>
            <a:ext cx="8624310" cy="44278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Low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4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۱. مقدمه: بیانیه گام دوم و تمدن نوین اسلامی</a:t>
            </a:r>
          </a:p>
          <a:p>
            <a:pPr marL="0" marR="0" algn="justLow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4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در جلسه گذشته اشاره شد که در سخنرانی یکم خرداد ۱۳۹۸ حضرت آقا، بیانیه گام دوم انقلاب چگونه معرفی شد و برای رسیدن به تمدن نوین اسلامی چه الزاماتی لازم است.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وجه تمایز حضرت امام با سایر حکمرانان و متفکران، نگاه خاص ایشان به اسلام و انقلاب اسلامی بود.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ابزار حضرت امام برای تحقق انقلاب، به میدان آوردن مردم و ایجاد حرکت عمومی بود که ایشان آن را «عصای موسی» می‌نامیدند.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در گام دوم انقلاب نیز همان عصای موسی باید دوباره فعال شود تا خرمشهرهای نرم‌افزاری انقلاب فتح شوند.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BC9A0683-12BF-790F-1725-68E01ECE9FBE}"/>
              </a:ext>
            </a:extLst>
          </p:cNvPr>
          <p:cNvSpPr/>
          <p:nvPr/>
        </p:nvSpPr>
        <p:spPr>
          <a:xfrm rot="10800000">
            <a:off x="10631996" y="421736"/>
            <a:ext cx="674176" cy="387458"/>
          </a:xfrm>
          <a:prstGeom prst="homePlate">
            <a:avLst>
              <a:gd name="adj" fmla="val 34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6AEDD7-5120-92E1-DB7C-D0E2EF60990E}"/>
              </a:ext>
            </a:extLst>
          </p:cNvPr>
          <p:cNvSpPr txBox="1"/>
          <p:nvPr/>
        </p:nvSpPr>
        <p:spPr>
          <a:xfrm>
            <a:off x="10419879" y="421735"/>
            <a:ext cx="16098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0A1F44"/>
                </a:solidFill>
                <a:effectLst/>
                <a:uLnTx/>
                <a:uFillTx/>
                <a:latin typeface="Aptos" panose="02110004020202020204"/>
                <a:ea typeface="+mn-ea"/>
                <a:cs typeface="B Koodak" panose="00000700000000000000" pitchFamily="2" charset="-78"/>
              </a:rPr>
              <a:t>جلسه ششم</a:t>
            </a:r>
          </a:p>
        </p:txBody>
      </p:sp>
    </p:spTree>
    <p:extLst>
      <p:ext uri="{BB962C8B-B14F-4D97-AF65-F5344CB8AC3E}">
        <p14:creationId xmlns:p14="http://schemas.microsoft.com/office/powerpoint/2010/main" val="1064736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075319" y="1087332"/>
            <a:ext cx="8946148" cy="46833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0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۲. حرکت عمومی و نقش جوانان متعهد</a:t>
            </a:r>
          </a:p>
          <a:p>
            <a:pPr marL="0" marR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0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حضرت آقا می‌فرمایند: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تمدن نوین اسلامی تنها با ایجاد حرکت عمومی با محوریت جوانان متعهد محقق می‌شود.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ویژگی‌های این حرکت: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افزایش سرعت حرکت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انضباط بالاتر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a-IR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پیشرفت محسوس به سمت چشم‌انداز</a:t>
            </a:r>
          </a:p>
          <a:p>
            <a:pPr marL="0" marR="0" algn="r" rtl="1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fa-IR" sz="2000" b="1" noProof="1">
                <a:solidFill>
                  <a:srgbClr val="000000"/>
                </a:solidFill>
                <a:effectLst/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محوریت جوانان متعهد</a:t>
            </a:r>
            <a:endParaRPr lang="fa-IR" sz="2000" b="1" noProof="1">
              <a:solidFill>
                <a:srgbClr val="434343"/>
              </a:solidFill>
              <a:effectLst/>
              <a:latin typeface="29LT Zarid Sans AL Medium" panose="00000600000000000000" pitchFamily="50" charset="-78"/>
              <a:cs typeface="29LT Zarid Sans AL Medium" panose="00000600000000000000" pitchFamily="50" charset="-78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آقا از ۸ میلیون جوان متعهد سخن می‌گویند که گره‌های ذهنی کمتری دارند و دامنشان به انقلاب نزدیک است.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اما نکته مهم: این ۸ میلیون جوان امروز در میدان حضور فعال ندارند.</a:t>
            </a:r>
          </a:p>
        </p:txBody>
      </p:sp>
    </p:spTree>
    <p:extLst>
      <p:ext uri="{BB962C8B-B14F-4D97-AF65-F5344CB8AC3E}">
        <p14:creationId xmlns:p14="http://schemas.microsoft.com/office/powerpoint/2010/main" val="419993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759417" y="2218411"/>
            <a:ext cx="9277548" cy="24211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24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۳. وضعیت فعلی جوانان متعهد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بسیاری از این جوانان تنها به زیست فردی مومنانه اکتفا کرده‌اند: نماز، روزه، دعا، روضه، زیارت.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مشارکت اجتماعی و مسئولیت‌پذیری اجتماعی، بخش فعال زیست آنها نیست.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تفاوت گام اول و گام دوم انقلاب در مدل حضور در میدان است.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چالش امروز: چگونه این ۸ میلیون را فعال کنیم و گام دومیشان را محقق کنیم؟</a:t>
            </a:r>
          </a:p>
        </p:txBody>
      </p:sp>
    </p:spTree>
    <p:extLst>
      <p:ext uri="{BB962C8B-B14F-4D97-AF65-F5344CB8AC3E}">
        <p14:creationId xmlns:p14="http://schemas.microsoft.com/office/powerpoint/2010/main" val="985564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899287" y="1125804"/>
            <a:ext cx="9277548" cy="46063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spcBef>
                <a:spcPts val="1800"/>
              </a:spcBef>
              <a:spcAft>
                <a:spcPts val="400"/>
              </a:spcAft>
            </a:pPr>
            <a:r>
              <a:rPr lang="fa-IR" sz="20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۴. انسان‌سازی انقلاب اسلامی</a:t>
            </a: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fa-IR" sz="20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حضرت آقا در کتاب طرح کلی اندیشه اسلامی در قرآن بیان می‌کنند:</a:t>
            </a: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انقلاب اسلامی کارخانه انسان‌سازی است، نه صرفاً برای خودسازی فردی، بلکه برای ساخت انسان تراز انقلاب اسلامی با مسئولیت اجتماعی.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تجربه تاریخی نشان می‌دهد کسانی که تنها به زیست فردی اکتفا کردند، مانند برخی افراد زمان امام علی (ع) و اباعبدالله (ع)، باعث تنها ماندن ائمه شدند.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آیه قرآن:</a:t>
            </a: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fa-IR" sz="20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«لاستوا القاعدین من المومنین غیر الضر المجاهدین فی سبیل الله»</a:t>
            </a: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کسانی که تنها نشستند، با مجاهدان برابر نیستند.</a:t>
            </a:r>
            <a:br>
              <a:rPr lang="fa-IR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</a:br>
            <a:endParaRPr lang="fa-IR" sz="2000" u="none" strike="noStrike" noProof="1">
              <a:effectLst/>
              <a:latin typeface="29LT Zarid Sans AL Medium" panose="00000600000000000000" pitchFamily="50" charset="-78"/>
              <a:ea typeface="Arial" panose="020B0604020202020204" pitchFamily="34" charset="0"/>
              <a:cs typeface="29LT Zarid Sans AL Medium" panose="00000600000000000000" pitchFamily="50" charset="-78"/>
            </a:endParaRPr>
          </a:p>
          <a:p>
            <a:r>
              <a:rPr lang="fa-IR" sz="20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امروز نیاز است این هشت میلیون جوان مومن قاعد، به مجاهد تبدیل شوند تا لوکوموتیو حرکت عمومی شکل گیرد.</a:t>
            </a:r>
            <a:endParaRPr lang="fa-IR" sz="2000" u="none" strike="noStrike" noProof="1">
              <a:effectLst/>
              <a:latin typeface="29LT Zarid Sans AL Medium" panose="00000600000000000000" pitchFamily="50" charset="-78"/>
              <a:ea typeface="Arial" panose="020B0604020202020204" pitchFamily="34" charset="0"/>
              <a:cs typeface="29LT Zarid Sans AL Medium" panose="000006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167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1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053884" y="756471"/>
            <a:ext cx="8764619" cy="53450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spcBef>
                <a:spcPts val="1800"/>
              </a:spcBef>
              <a:spcAft>
                <a:spcPts val="400"/>
              </a:spcAft>
            </a:pPr>
            <a:r>
              <a:rPr lang="fa-IR" sz="19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۲. نقش جوانان در بیانیه گام دوم</a:t>
            </a: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fa-IR" sz="19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رهبر انقلاب توجه ویژه</a:t>
            </a:r>
            <a:r>
              <a:rPr lang="fa-IR" sz="19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19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ای به جوانان ایرانی دارند، زیرا مخاطبان اصلی بیانیه گام دوم جوانان هستند.</a:t>
            </a:r>
            <a:endParaRPr lang="fa-IR" sz="19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fa-IR" sz="19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نکات کلیدی:</a:t>
            </a:r>
            <a:endParaRPr lang="fa-IR" sz="19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19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انقلاب اسلامی فقط محدود به اتفاق سال ۱۳۵۷ نیست، بلکه فلسفه و مقصد آن فراتر از آن واقعه عظیم است.</a:t>
            </a:r>
            <a:endParaRPr lang="fa-IR" sz="19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19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عدم درک این نگاه باعث رخوت، بی</a:t>
            </a:r>
            <a:r>
              <a:rPr lang="fa-IR" sz="19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19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اعتنایی و بی</a:t>
            </a:r>
            <a:r>
              <a:rPr lang="fa-IR" sz="19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19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تعهدی نسبت به انقلاب می</a:t>
            </a:r>
            <a:r>
              <a:rPr lang="fa-IR" sz="19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19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شود.</a:t>
            </a:r>
            <a:endParaRPr lang="fa-IR" sz="19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19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خوانش و فهم بیانیه گام دوم باعث می</a:t>
            </a:r>
            <a:r>
              <a:rPr lang="fa-IR" sz="19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19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شود که نسل جوان، نسبت و نقش خود در مسیر انقلاب اسلامی را دریابد.</a:t>
            </a:r>
            <a:endParaRPr lang="fa-IR" sz="19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fa-IR" sz="19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مثال: وقتی از جوانان مذهبی و حزب</a:t>
            </a:r>
            <a:r>
              <a:rPr lang="fa-IR" sz="19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19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اللهی می</a:t>
            </a:r>
            <a:r>
              <a:rPr lang="fa-IR" sz="19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19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پرسیم که آیا بیانیه گام دوم را خوانده</a:t>
            </a:r>
            <a:r>
              <a:rPr lang="fa-IR" sz="19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19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اند، غالباً پاسخ منفی است. دلیل این است که:</a:t>
            </a:r>
            <a:endParaRPr lang="fa-IR" sz="19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19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چارچوب بیانیه برای آن</a:t>
            </a:r>
            <a:r>
              <a:rPr lang="fa-IR" sz="19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19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 روشن نشده است.</a:t>
            </a:r>
            <a:endParaRPr lang="fa-IR" sz="1900" u="none" strike="noStrike" noProof="1">
              <a:solidFill>
                <a:srgbClr val="0A1F4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a-IR" sz="19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نگاه آن</a:t>
            </a:r>
            <a:r>
              <a:rPr lang="fa-IR" sz="19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19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 به انقلاب محدود به سال ۱۳۵۷ و رویدادهای آن شده است.</a:t>
            </a:r>
            <a:endParaRPr lang="fa-IR" sz="1900" u="none" strike="noStrike" noProof="1">
              <a:solidFill>
                <a:srgbClr val="0A1F4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fa-IR" sz="19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رهبر انقلاب با بیانیه گام دوم، بار دیگر هدف و مقصد انقلاب اسلامی را به مخاطبان یادآوری می</a:t>
            </a:r>
            <a:r>
              <a:rPr lang="fa-IR" sz="19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19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کنند تا جوانان با احساس وظیفه و تکلیف، در مسیر تحقق آن نقش ایفا کنند.</a:t>
            </a:r>
            <a:endParaRPr lang="fa-IR" sz="19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754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528566" y="887277"/>
            <a:ext cx="9277548" cy="5083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20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۵. ایجاد حالت اضطرار و انگیزه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برای فعال شدن جوانان، باید حالت اضطرار ایجاد شود.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اضطرار، پیش‌شرط هر حرکت بزرگ است.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الزامات تبدیل قائد به مجاهد: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شناخت صحنه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جهت‌گیری منطقی و مشخص به سمت جامعه‌سازی و تمدن‌سازی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عوامل امیدآفرین</a:t>
            </a:r>
          </a:p>
          <a:p>
            <a:pPr marL="0" marR="0" algn="r" rtl="1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en-US" sz="20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۵.۱ شناخت صحنه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جوانان باید صحنه امروز انقلاب را بشناسند: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دشمنان، فرصت‌ها، تهدیدها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شرایط جهانی و نظم نوین جهانی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بدون شناخت صحنه، حرکت به موقع و مؤثر محقق نمی‌شود.</a:t>
            </a:r>
          </a:p>
        </p:txBody>
      </p:sp>
    </p:spTree>
    <p:extLst>
      <p:ext uri="{BB962C8B-B14F-4D97-AF65-F5344CB8AC3E}">
        <p14:creationId xmlns:p14="http://schemas.microsoft.com/office/powerpoint/2010/main" val="1051425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-4502" y="933444"/>
            <a:ext cx="10193572" cy="4991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spcBef>
                <a:spcPts val="1400"/>
              </a:spcBef>
              <a:spcAft>
                <a:spcPts val="400"/>
              </a:spcAft>
            </a:pPr>
            <a:r>
              <a:rPr lang="fa-IR" sz="24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۵.۲ جهت‌گیری منطقی و مشخص</a:t>
            </a: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فعالیت‌ها باید نسبت به جامعه‌سازی و تمدن‌سازی معنادار باشد.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مثال: </a:t>
            </a:r>
            <a:endParaRPr lang="fa-IR" sz="2400" noProof="1">
              <a:latin typeface="29LT Zarid Sans AL Medium" panose="00000600000000000000" pitchFamily="50" charset="-78"/>
              <a:ea typeface="Arial" panose="020B0604020202020204" pitchFamily="34" charset="0"/>
              <a:cs typeface="29LT Zarid Sans AL Medium" panose="00000600000000000000" pitchFamily="50" charset="-78"/>
            </a:endParaRPr>
          </a:p>
          <a:p>
            <a:pPr marR="0" lvl="0" algn="r" rtl="1">
              <a:spcBef>
                <a:spcPts val="0"/>
              </a:spcBef>
              <a:spcAft>
                <a:spcPts val="1200"/>
              </a:spcAft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کسی که دغدغه جمعیت دارد، باید بداند این فعالیت در راستای چشم‌انداز تمدن نوین اسلامی است.</a:t>
            </a:r>
          </a:p>
          <a:p>
            <a:pPr marL="0" marR="0" algn="r" rtl="1">
              <a:spcBef>
                <a:spcPts val="1400"/>
              </a:spcBef>
              <a:spcAft>
                <a:spcPts val="400"/>
              </a:spcAft>
            </a:pPr>
            <a:r>
              <a:rPr lang="fa-IR" sz="24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۵.۳ عوامل امیدآفرین</a:t>
            </a: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fa-IR" sz="24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حضرت آقا مثلث امیدآفرین را چنین معرفی می‌کنند:</a:t>
            </a: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افول دشمن: بدانیم دشمن در حال افول است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ظرفیت‌ها و دستاوردها: در طول ۴۰ سال، دستاوردهای انقلاب را مشاهده کنیم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وعده تخلف‌ناپذیر الهی: حضور در میدان همراه با وعده الهی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اگر این سه عامل در دل جوان ایجاد شود، او به حالت اضطرار رسیده و آماده حرکت می‌شود.</a:t>
            </a:r>
          </a:p>
        </p:txBody>
      </p:sp>
    </p:spTree>
    <p:extLst>
      <p:ext uri="{BB962C8B-B14F-4D97-AF65-F5344CB8AC3E}">
        <p14:creationId xmlns:p14="http://schemas.microsoft.com/office/powerpoint/2010/main" val="1831075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-4502" y="1498727"/>
            <a:ext cx="10193572" cy="38605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Low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24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۶. راهکار عملی و مسئولیت اجتماعی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اقناع یا انگیزه دادن به تنهایی کافی نیست.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باید راهکار عملی جلوی جوان قرار گیرد تا بتواند قیام و نقش‌آفرینی اجتماعی خود را محقق کند.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این راهکار عملی، مسئولیت اجتماعی و سرنوشت او را شکل می‌دهد.</a:t>
            </a:r>
          </a:p>
          <a:p>
            <a:pPr marL="0" marR="0" algn="justLow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24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۷. جمع‌بندی و پیش‌نگری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لوکوموتیو ۸ میلیونی جوانان متعهد محور حرکت عمومی گام دوم انقلاب است.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ارکان و لوازم این حرکت و فرماندهان آن در جلسه بعد بررسی خواهد شد.</a:t>
            </a:r>
          </a:p>
        </p:txBody>
      </p:sp>
    </p:spTree>
    <p:extLst>
      <p:ext uri="{BB962C8B-B14F-4D97-AF65-F5344CB8AC3E}">
        <p14:creationId xmlns:p14="http://schemas.microsoft.com/office/powerpoint/2010/main" val="2127055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854563" y="1899862"/>
            <a:ext cx="9383157" cy="30582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6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۱. مقدمه: حرکت عمومی و نقش جوانان متعهد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6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در جلسه گذشته به لوازم ایجاد یک حرکت عمومی اشاره شد.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6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این حرکت عمومی ابتدا باید در قشر جوانان هشت میلیونی متعهد انقلابی اتفاق بیفتد.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6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این جوانان به عنوان لوکوموتیو پیشران قطار انقلاب معرفی شدند.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6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صحبت شد که چه الزاماتی باعث به میدان آمدن این جوانان می‌شود و راهکار عملی برای تحقق قیام آنها چیست.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631326EF-08C3-1D8E-ABD0-9D9474B747D0}"/>
              </a:ext>
            </a:extLst>
          </p:cNvPr>
          <p:cNvSpPr/>
          <p:nvPr/>
        </p:nvSpPr>
        <p:spPr>
          <a:xfrm rot="10800000">
            <a:off x="10631996" y="421736"/>
            <a:ext cx="674176" cy="387458"/>
          </a:xfrm>
          <a:prstGeom prst="homePlate">
            <a:avLst>
              <a:gd name="adj" fmla="val 34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98AEAB-A117-41AC-3410-785DD6123006}"/>
              </a:ext>
            </a:extLst>
          </p:cNvPr>
          <p:cNvSpPr txBox="1"/>
          <p:nvPr/>
        </p:nvSpPr>
        <p:spPr>
          <a:xfrm>
            <a:off x="10419879" y="421735"/>
            <a:ext cx="16098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0A1F44"/>
                </a:solidFill>
                <a:effectLst/>
                <a:uLnTx/>
                <a:uFillTx/>
                <a:latin typeface="Aptos" panose="02110004020202020204"/>
                <a:ea typeface="+mn-ea"/>
                <a:cs typeface="B Koodak" panose="00000700000000000000" pitchFamily="2" charset="-78"/>
              </a:rPr>
              <a:t>جلسه </a:t>
            </a:r>
            <a:r>
              <a:rPr lang="fa-IR" sz="2400" dirty="0">
                <a:solidFill>
                  <a:srgbClr val="0A1F44"/>
                </a:solidFill>
                <a:latin typeface="Aptos" panose="02110004020202020204"/>
                <a:cs typeface="B Koodak" panose="00000700000000000000" pitchFamily="2" charset="-78"/>
              </a:rPr>
              <a:t>هفتم</a:t>
            </a: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srgbClr val="0A1F44"/>
              </a:solidFill>
              <a:effectLst/>
              <a:uLnTx/>
              <a:uFillTx/>
              <a:latin typeface="Aptos" panose="02110004020202020204"/>
              <a:ea typeface="+mn-ea"/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1474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392011" y="925749"/>
            <a:ext cx="9383157" cy="50064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spcBef>
                <a:spcPts val="1800"/>
              </a:spcBef>
              <a:spcAft>
                <a:spcPts val="400"/>
              </a:spcAft>
            </a:pPr>
            <a:r>
              <a:rPr lang="en-US" sz="22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۲. چهار عنصر الزامی حرکت عمومی</a:t>
            </a: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en-US" sz="22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حضرت آقا چهار عنصر را به عنوان الزامات ایجاد حرکت عمومی عقلایی و منظم بیان می‌کنند:</a:t>
            </a: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شناخت صحنه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جهت‌گیری منطقی و مشخص تمدنی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عوامل امیدآفرینی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راهکار عملی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آقا تأکید می‌کنند که این عناصر نیاز به تبیین دارند.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تبیین شامل شرح:</a:t>
            </a:r>
          </a:p>
          <a:p>
            <a:pPr marL="742950" marR="0" lvl="1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اصل انقلاب</a:t>
            </a:r>
          </a:p>
          <a:p>
            <a:pPr marL="742950" marR="0" lvl="1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ماموریت انقلاب اسلامی</a:t>
            </a:r>
          </a:p>
          <a:p>
            <a:pPr marL="742950" marR="0" lvl="1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هدف انقلاب</a:t>
            </a:r>
          </a:p>
          <a:p>
            <a:pPr marL="742950" marR="0" lvl="1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چشم‌انداز انقلاب</a:t>
            </a:r>
          </a:p>
          <a:p>
            <a:pPr marL="742950" marR="0" lvl="1" indent="-285750" algn="r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○"/>
            </a:pPr>
            <a:r>
              <a:rPr lang="en-US" sz="22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ضرورت حرکت عمومی برای رسیدن به تمدن نوین اسلامی در گام دوم</a:t>
            </a:r>
          </a:p>
        </p:txBody>
      </p:sp>
    </p:spTree>
    <p:extLst>
      <p:ext uri="{BB962C8B-B14F-4D97-AF65-F5344CB8AC3E}">
        <p14:creationId xmlns:p14="http://schemas.microsoft.com/office/powerpoint/2010/main" val="180621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241996" y="1793679"/>
            <a:ext cx="8612795" cy="32706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Low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24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۳. نقش صاحبان ذهن فعال و زبان گویا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حضرت آقا تأکید می‌کنند که برای تبیین این چهار عنصر نیاز به صاحبان ذهن فعال و زبان گویا است، مشابه عمار در زمان امیرالمؤمنین.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همان‌طور که عمار برای بسیج مردم به میدان می‌رفت، امروز نیز این افراد باید:</a:t>
            </a:r>
          </a:p>
          <a:p>
            <a:pPr marL="742950" marR="0" lvl="1" indent="-28575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حرکت عمومی را توضیح دهند</a:t>
            </a:r>
          </a:p>
          <a:p>
            <a:pPr marL="742950" marR="0" lvl="1" indent="-28575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عظمت حادثه انقلاب را تشریح کنند</a:t>
            </a:r>
          </a:p>
          <a:p>
            <a:pPr marL="742950" marR="0" lvl="1" indent="-285750" algn="justLow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○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افق‌ها و جهت حرکت را مشخص کنند</a:t>
            </a:r>
          </a:p>
        </p:txBody>
      </p:sp>
    </p:spTree>
    <p:extLst>
      <p:ext uri="{BB962C8B-B14F-4D97-AF65-F5344CB8AC3E}">
        <p14:creationId xmlns:p14="http://schemas.microsoft.com/office/powerpoint/2010/main" val="2091549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799995" y="1368948"/>
            <a:ext cx="7496797" cy="4120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24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۴. راهکارهای عملی در میدان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آقا اشاره می‌کنند که برخی از جوانان نمازخوان، روزه‌دار و مومن قاعد که انگیزه پیدا کرده‌اند، باید در میدان سازماندهی شوند.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این سازماندهی توسط جریان‌های حلقه‌های میانی انجام می‌شود.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این حلقه‌ها مانند مالک عمل می‌کنند: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تمرکز دارند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برنامه‌ریزی می‌کنند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لحظه به لحظه پیگیری می‌کنند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هدف: قرار دادن جوانان اقناع‌شده در میدان به شکلی منظم و مؤثر</a:t>
            </a:r>
          </a:p>
        </p:txBody>
      </p:sp>
    </p:spTree>
    <p:extLst>
      <p:ext uri="{BB962C8B-B14F-4D97-AF65-F5344CB8AC3E}">
        <p14:creationId xmlns:p14="http://schemas.microsoft.com/office/powerpoint/2010/main" val="201446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502180" y="1545919"/>
            <a:ext cx="8087924" cy="37661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8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۵. نقش مردم و استقلال حرکت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8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حضرت آقا تأکید می‌کنند که فعال شدن عصای موسی (حرکت عمومی) وظیفه مردم است و نه صرفاً کار رهبری، دولت یا سایر دستگاه‌ها.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8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برای تعالی حاکمیت: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8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دو بال وجود دارد:</a:t>
            </a:r>
          </a:p>
          <a:p>
            <a:pPr marL="1143000" marR="0" lvl="2" indent="-2286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8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بال امام: طرح و فرماندهی</a:t>
            </a:r>
          </a:p>
          <a:p>
            <a:pPr marL="1143000" marR="0" lvl="2" indent="-22860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a-IR" sz="28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بال امت: حضور فعال در میدان و نصرت امر ولی</a:t>
            </a:r>
          </a:p>
        </p:txBody>
      </p:sp>
    </p:spTree>
    <p:extLst>
      <p:ext uri="{BB962C8B-B14F-4D97-AF65-F5344CB8AC3E}">
        <p14:creationId xmlns:p14="http://schemas.microsoft.com/office/powerpoint/2010/main" val="31013385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015373" y="944216"/>
            <a:ext cx="9061538" cy="49695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4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۶. مثال‌های راهکارهای عملی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آقا نه مثال عملی برای فعالیت‌های نرم‌افزاری و فرهنگی ارائه کردند: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کارهای فرهنگی در مساجد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خیریه‌ها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دانش‌بنیان‌ها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کرسی‌های آزاداندیشی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خدمات جهادی و اجتماعی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گروه‌های علمی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علاوه بر این، آقا اشاره کردند که ۵۰ نمونه دیگر وجود دارد که افراد می‌توانند متناسب با برهه زمانی و نیازهای جامعه انتخاب کنند.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فعالیت‌ها باید در همه عرصه‌ها: فرهنگی، اجتماعی، علمی، اقتصادی و سبک زندگی انجام شود.</a:t>
            </a:r>
          </a:p>
        </p:txBody>
      </p:sp>
    </p:spTree>
    <p:extLst>
      <p:ext uri="{BB962C8B-B14F-4D97-AF65-F5344CB8AC3E}">
        <p14:creationId xmlns:p14="http://schemas.microsoft.com/office/powerpoint/2010/main" val="597516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215358" y="953962"/>
            <a:ext cx="8666070" cy="49500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spcBef>
                <a:spcPts val="1800"/>
              </a:spcBef>
              <a:spcAft>
                <a:spcPts val="400"/>
              </a:spcAft>
            </a:pPr>
            <a:r>
              <a:rPr lang="fa-IR" sz="24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۷. استمرار حضور در میدان</a:t>
            </a: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حضرت آقا تأکید کردند:</a:t>
            </a:r>
          </a:p>
          <a:p>
            <a:pPr marL="742950" marR="0" lvl="1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در میدان بمانید و مبارزه کنید، مانند زمان طاغوت</a:t>
            </a:r>
          </a:p>
          <a:p>
            <a:pPr marL="742950" marR="0" lvl="1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مبارزه به معنای سلبی یا تخریب نیست، بلکه تحمل سختی‌ها و موانع در میدان و عدم ناامیدی است</a:t>
            </a:r>
          </a:p>
          <a:p>
            <a:pPr marL="742950" marR="0" lvl="1" indent="-285750" algn="r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در خانه نمانید و برای حل مسائل میدان، فکر و عمل کنید</a:t>
            </a:r>
          </a:p>
          <a:p>
            <a:pPr marL="0" marR="0" algn="r" rtl="1">
              <a:spcBef>
                <a:spcPts val="1800"/>
              </a:spcBef>
              <a:spcAft>
                <a:spcPts val="400"/>
              </a:spcAft>
            </a:pPr>
            <a:r>
              <a:rPr lang="fa-IR" sz="2400" b="1" noProof="1">
                <a:solidFill>
                  <a:srgbClr val="0A1F44"/>
                </a:solidFill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۸. نقش حلقه‌های میانی در اسلامی کردن عرصه‌ها</a:t>
            </a: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جوانان متعهد حزب‌اللهی، حلقه‌های میانی، از جریان‌های مردمی برخاسته‌اند و نه سیاسی.</a:t>
            </a: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این جوانان به عرصه‌های مدیریتی تزریق می‌شوند و:</a:t>
            </a:r>
          </a:p>
          <a:p>
            <a:pPr marL="742950" marR="0" lvl="1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باعث اسلامی شدن ارکان دولت می‌شوند</a:t>
            </a:r>
          </a:p>
          <a:p>
            <a:pPr marL="742950" marR="0" lvl="1" indent="-285750" algn="r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با فهم مسائل مردم، به حل مشکلات کمک می‌کنند</a:t>
            </a:r>
          </a:p>
        </p:txBody>
      </p:sp>
    </p:spTree>
    <p:extLst>
      <p:ext uri="{BB962C8B-B14F-4D97-AF65-F5344CB8AC3E}">
        <p14:creationId xmlns:p14="http://schemas.microsoft.com/office/powerpoint/2010/main" val="346415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>
              <a:gd name="adj1" fmla="val 13251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956755" y="1095026"/>
            <a:ext cx="9183276" cy="46371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spcBef>
                <a:spcPts val="1800"/>
              </a:spcBef>
              <a:spcAft>
                <a:spcPts val="400"/>
              </a:spcAft>
            </a:pPr>
            <a:r>
              <a:rPr lang="fa-IR" sz="24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۳. تقسیم‌بندی جامعه: خواص و عوام</a:t>
            </a:r>
          </a:p>
          <a:p>
            <a:pPr marL="0" marR="0" algn="r" rtl="1">
              <a:spcBef>
                <a:spcPts val="1200"/>
              </a:spcBef>
              <a:spcAft>
                <a:spcPts val="1200"/>
              </a:spcAft>
            </a:pP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در دیدار سال ۱۳۷۵ با فرماندهان لشکر ۲۷ حضرت رسول، رهبر انقلاب، جامعه را به دو گروه تقسیم کردند:</a:t>
            </a:r>
            <a:endParaRPr lang="fa-IR" sz="24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عوام:</a:t>
            </a:r>
            <a:b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</a:b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مانند رمل بیابان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اند و به راحتی تحت تأثیر جریان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 قرار می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گیرند.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قانع کردن آن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 آسان است و به سرعت تحت تأثیر رسانه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 و فضای مجازی قرار می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گیرند.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خواص:</a:t>
            </a:r>
            <a:b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</a:b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اهل فکر و تحلیل هستند و به راحتی قانع نمی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شوند.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r" rt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○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به دو دسته تقسیم می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شوند: خواص جبهه حق و خواص جبهه باطل</a:t>
            </a: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</a:rPr>
              <a:t>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1318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848863" y="1368948"/>
            <a:ext cx="9215001" cy="4120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Low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en-US" sz="2400" b="1" noProof="1"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۹. اهمیت گفتمان‌سازی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گفتمان‌سازی مقدمه ایجاد حرکت عمومی است.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مردم تنها زمانی وارد میدان می‌شوند که فرهنگ حضور و مسئولیت اجتماعی برایشان جا بیفتد.</a:t>
            </a:r>
          </a:p>
          <a:p>
            <a:pPr marL="342900" marR="0" lvl="0" indent="-34290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مثال قابلمه آب جوش:</a:t>
            </a:r>
          </a:p>
          <a:p>
            <a:pPr marL="742950" marR="0" lvl="1" indent="-28575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ظرف آب = جامعه</a:t>
            </a:r>
          </a:p>
          <a:p>
            <a:pPr marL="742950" marR="0" lvl="1" indent="-28575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حرارت فرمان ولی = افراد دغدغه‌مند</a:t>
            </a:r>
          </a:p>
          <a:p>
            <a:pPr marL="742950" marR="0" lvl="1" indent="-28575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مولکول‌ها = مردم</a:t>
            </a:r>
          </a:p>
          <a:p>
            <a:pPr marL="742950" marR="0" lvl="1" indent="-285750" algn="justLow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○"/>
            </a:pPr>
            <a:r>
              <a:rPr lang="en-US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وقتی حرارت به مولکول‌های اولیه می‌رسد، آنها آن را به بقیه منتقل می‌کنند تا انقلاب و تحول در جامعه رخ دهد</a:t>
            </a:r>
          </a:p>
        </p:txBody>
      </p:sp>
    </p:spTree>
    <p:extLst>
      <p:ext uri="{BB962C8B-B14F-4D97-AF65-F5344CB8AC3E}">
        <p14:creationId xmlns:p14="http://schemas.microsoft.com/office/powerpoint/2010/main" val="19157092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528566" y="480154"/>
            <a:ext cx="10035152" cy="5897694"/>
          </a:xfrm>
          <a:prstGeom prst="round2DiagRect">
            <a:avLst>
              <a:gd name="adj1" fmla="val 10097"/>
              <a:gd name="adj2" fmla="val 0"/>
            </a:avLst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328351" y="1424347"/>
            <a:ext cx="8435582" cy="40093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400" b="1" noProof="1"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۱۰. جمع‌بندی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موفقیت حرکت عمومی نیازمند:</a:t>
            </a:r>
            <a:b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</a:br>
            <a:endParaRPr lang="fa-IR" sz="2400" u="none" strike="noStrike" noProof="1">
              <a:effectLst/>
              <a:latin typeface="29LT Zarid Sans AL Medium" panose="00000600000000000000" pitchFamily="50" charset="-78"/>
              <a:ea typeface="Arial" panose="020B0604020202020204" pitchFamily="34" charset="0"/>
              <a:cs typeface="29LT Zarid Sans AL Medium" panose="00000600000000000000" pitchFamily="50" charset="-78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تبیین توسط صاحبان ذهن فعال و زبان گویا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ارائه راهکار عملی و سازماندهی میدان توسط حلقه‌های میانی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استمرار حضور و فعالیت مردم در میدان</a:t>
            </a: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ایجاد و تثبیت گفتمان فرهنگی و اجتماعی</a:t>
            </a:r>
          </a:p>
          <a:p>
            <a:pPr algn="r"/>
            <a:r>
              <a:rPr lang="fa-IR" sz="24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تنها با تحقق این ارکان است که جامعه، شهرستان، استان و در نهایت کشور می‌تواند دچار انقلاب و تحول واقعی شود.</a:t>
            </a:r>
            <a:endParaRPr lang="fa-IR" sz="2400" u="none" strike="noStrike" noProof="1">
              <a:effectLst/>
              <a:latin typeface="29LT Zarid Sans AL Medium" panose="00000600000000000000" pitchFamily="50" charset="-78"/>
              <a:ea typeface="Arial" panose="020B0604020202020204" pitchFamily="34" charset="0"/>
              <a:cs typeface="29LT Zarid Sans AL Medium" panose="000006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96433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 rot="5400000">
            <a:off x="5390827" y="-535964"/>
            <a:ext cx="1410346" cy="121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7924140" y="4854863"/>
            <a:ext cx="1420679" cy="14329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37" y="5057635"/>
            <a:ext cx="997298" cy="99505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CA2C300-4C8E-C88C-FA56-4DFC0881D09C}"/>
              </a:ext>
            </a:extLst>
          </p:cNvPr>
          <p:cNvSpPr/>
          <p:nvPr/>
        </p:nvSpPr>
        <p:spPr>
          <a:xfrm>
            <a:off x="4876560" y="1380992"/>
            <a:ext cx="6617776" cy="1410346"/>
          </a:xfrm>
          <a:prstGeom prst="roundRect">
            <a:avLst>
              <a:gd name="adj" fmla="val 78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BDDEC8-DF1F-6F50-2EB6-18742492FB56}"/>
              </a:ext>
            </a:extLst>
          </p:cNvPr>
          <p:cNvSpPr txBox="1"/>
          <p:nvPr/>
        </p:nvSpPr>
        <p:spPr>
          <a:xfrm>
            <a:off x="4661747" y="1486000"/>
            <a:ext cx="652478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 rtl="1"/>
            <a:r>
              <a:rPr lang="fa-IR" sz="2400" noProof="1">
                <a:solidFill>
                  <a:srgbClr val="0A1F44"/>
                </a:solidFill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آنچه رهبر انقلاب در گام دوم انقلاب مطرح می کنند ، این است که</a:t>
            </a:r>
          </a:p>
          <a:p>
            <a:pPr algn="justLow" rtl="1"/>
            <a:r>
              <a:rPr lang="fa-IR" sz="2400" noProof="1">
                <a:solidFill>
                  <a:srgbClr val="0A1F44"/>
                </a:solidFill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نیروهای مومن و حزب اللهی باید در میدان حضور پیدا کنند و به </a:t>
            </a:r>
          </a:p>
          <a:p>
            <a:pPr algn="justLow" rtl="1"/>
            <a:r>
              <a:rPr lang="fa-IR" sz="2400" noProof="1">
                <a:solidFill>
                  <a:srgbClr val="0A1F44"/>
                </a:solidFill>
                <a:latin typeface="29LT Zarid Sans AL Medium" panose="00000600000000000000" pitchFamily="50" charset="-78"/>
                <a:cs typeface="29LT Zarid Sans AL Medium" panose="00000600000000000000" pitchFamily="50" charset="-78"/>
              </a:rPr>
              <a:t>صورت سازماندهی شده ، در قالب گروه های کوچک فعالیت کنند.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682B60-706E-D3DF-AA7F-852EAC8FA313}"/>
              </a:ext>
            </a:extLst>
          </p:cNvPr>
          <p:cNvSpPr txBox="1"/>
          <p:nvPr/>
        </p:nvSpPr>
        <p:spPr>
          <a:xfrm>
            <a:off x="7948386" y="3061743"/>
            <a:ext cx="342512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noProof="1">
                <a:solidFill>
                  <a:schemeClr val="bg1"/>
                </a:solidFill>
                <a:cs typeface="B Titr" panose="00000700000000000000" pitchFamily="2" charset="-78"/>
              </a:rPr>
              <a:t>راه های ارتباطی با ما </a:t>
            </a:r>
          </a:p>
          <a:p>
            <a:pPr algn="r" rtl="1"/>
            <a:endParaRPr lang="fa-IR" noProof="1">
              <a:solidFill>
                <a:schemeClr val="bg1"/>
              </a:solidFill>
              <a:cs typeface="B Titr" panose="00000700000000000000" pitchFamily="2" charset="-78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noProof="1">
                <a:solidFill>
                  <a:schemeClr val="bg1"/>
                </a:solidFill>
                <a:cs typeface="B Titr" panose="00000700000000000000" pitchFamily="2" charset="-78"/>
              </a:rPr>
              <a:t>سایت ما :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fa-IR" noProof="1">
                <a:solidFill>
                  <a:schemeClr val="bg1"/>
                </a:solidFill>
                <a:cs typeface="B Titr" panose="00000700000000000000" pitchFamily="2" charset="-78"/>
              </a:rPr>
              <a:t>کانال مدرسه گفتمانی بینات در ایتا 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8D088B-C0AA-D2F3-F024-1B66F1D7DC40}"/>
              </a:ext>
            </a:extLst>
          </p:cNvPr>
          <p:cNvSpPr txBox="1"/>
          <p:nvPr/>
        </p:nvSpPr>
        <p:spPr>
          <a:xfrm>
            <a:off x="4876560" y="3508913"/>
            <a:ext cx="32081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noProof="1">
                <a:solidFill>
                  <a:schemeClr val="bg1"/>
                </a:solidFill>
                <a:latin typeface="Lucida Console" panose="020B0609040504020204" pitchFamily="49" charset="0"/>
              </a:rPr>
              <a:t>Harekat.net</a:t>
            </a:r>
          </a:p>
          <a:p>
            <a:r>
              <a:rPr lang="en-US" noProof="1">
                <a:solidFill>
                  <a:schemeClr val="bg1"/>
                </a:solidFill>
                <a:latin typeface="Lucida Console" panose="020B0609040504020204" pitchFamily="49" charset="0"/>
              </a:rPr>
              <a:t>Madreseh_bayenat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2105398-06BE-BE62-90A5-7C6B0E0441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15"/>
            <a:ext cx="4876560" cy="22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89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293574" y="1257635"/>
            <a:ext cx="8509637" cy="43427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رهبر انقلاب تأکید می</a:t>
            </a: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کنند که دعوا و رقابت خواص بر سر عوام بوده و مهم</a:t>
            </a: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ترین مسئله، وضعیت خواص جبهه حق است.</a:t>
            </a:r>
            <a:endParaRPr lang="fa-IR" sz="24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fa-IR" sz="24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29LT Zarid Sans AL Medium" panose="00000600000000000000" pitchFamily="50" charset="-78"/>
              </a:rPr>
              <a:t>وضعیت خواص جبهه حق بعد از سال ۱۳۵۷</a:t>
            </a:r>
            <a:endParaRPr lang="fa-IR" sz="2400" b="1" noProof="1">
              <a:solidFill>
                <a:srgbClr val="0A1F44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جذابیت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های مسیر انقلاب باعث شد برخی از خواص جبهه حق به رفاه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زدگی و دنیاطلبی دچار شوند و دغدغه اصلی انقلاب را فراموش کنند.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4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سال ۱۳۷۵ این وضعیت به وضوح مشاهده شد و امروز در سال ۱۴۰۴، این مسئله به مراتب بیشتر است.</a:t>
            </a:r>
            <a:endParaRPr lang="fa-IR" sz="24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 rtl="1"/>
            <a:r>
              <a:rPr lang="fa-IR" sz="2400" noProof="1">
                <a:effectLst/>
                <a:ea typeface="Arial" panose="020B0604020202020204" pitchFamily="34" charset="0"/>
                <a:cs typeface="29LT Zarid Sans AL Medium" panose="00000600000000000000" pitchFamily="50" charset="-78"/>
              </a:rPr>
              <a:t>نمونه: وقتی از جماعت حزب</a:t>
            </a:r>
            <a:r>
              <a:rPr lang="fa-IR" sz="2400" noProof="1">
                <a:effectLst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noProof="1">
                <a:effectLst/>
                <a:ea typeface="Arial" panose="020B0604020202020204" pitchFamily="34" charset="0"/>
                <a:cs typeface="29LT Zarid Sans AL Medium" panose="00000600000000000000" pitchFamily="50" charset="-78"/>
              </a:rPr>
              <a:t>اللهی می</a:t>
            </a:r>
            <a:r>
              <a:rPr lang="fa-IR" sz="2400" noProof="1">
                <a:effectLst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noProof="1">
                <a:effectLst/>
                <a:ea typeface="Arial" panose="020B0604020202020204" pitchFamily="34" charset="0"/>
                <a:cs typeface="29LT Zarid Sans AL Medium" panose="00000600000000000000" pitchFamily="50" charset="-78"/>
              </a:rPr>
              <a:t>پرسیم که بیانیه گام دوم را خوانده</a:t>
            </a:r>
            <a:r>
              <a:rPr lang="fa-IR" sz="2400" noProof="1">
                <a:effectLst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400" noProof="1">
                <a:effectLst/>
                <a:ea typeface="Arial" panose="020B0604020202020204" pitchFamily="34" charset="0"/>
                <a:cs typeface="29LT Zarid Sans AL Medium" panose="00000600000000000000" pitchFamily="50" charset="-78"/>
              </a:rPr>
              <a:t>اند، اغلب پاسخ منفی است</a:t>
            </a:r>
            <a:endParaRPr lang="fa-IR" sz="24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9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503319" y="756472"/>
            <a:ext cx="8090148" cy="53450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just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0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۴. کتاب "الغارات" و عبرت تاریخ</a:t>
            </a:r>
          </a:p>
          <a:p>
            <a:pPr marL="0" marR="0" algn="just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0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حاج قاسم سلیمانی، کتاب "الغارات" را معرفی می</a:t>
            </a:r>
            <a:r>
              <a:rPr lang="fa-IR" sz="20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0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کنند و آن را مشابه وضعیت امروز می</a:t>
            </a:r>
            <a:r>
              <a:rPr lang="fa-IR" sz="20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0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دانند.</a:t>
            </a:r>
            <a:endParaRPr lang="fa-IR" sz="20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just" rtl="1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</a:pPr>
            <a:r>
              <a:rPr lang="fa-IR" sz="20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29LT Zarid Sans AL Medium" panose="00000600000000000000" pitchFamily="50" charset="-78"/>
              </a:rPr>
              <a:t>محتوای مهم کتاب:</a:t>
            </a:r>
            <a:endParaRPr lang="fa-IR" sz="2000" b="1" noProof="1">
              <a:solidFill>
                <a:srgbClr val="0A1F44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در حکومت امیرالمؤمنین، دو سال اول صرف پاکسازی جامعه از بیماری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های اجتماعی شد.</a:t>
            </a:r>
            <a:endParaRPr lang="fa-IR" sz="20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در دو سال دوم، هدف جامعه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و کاشت بذر در جامعه بود تا جامعه به محصول و تکامل برسد.</a:t>
            </a:r>
            <a:endParaRPr lang="fa-IR" sz="20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مشکل این بود که خواص جبهه حق، طرح ولی جامع خود را به روز نکردند و وظایف خود را نسبت به جامعه جدید درک نکردند</a:t>
            </a:r>
            <a:r>
              <a:rPr lang="fa-IR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</a:rPr>
              <a:t>.</a:t>
            </a:r>
            <a:endParaRPr lang="fa-IR" sz="20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just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000" noProof="1">
                <a:solidFill>
                  <a:srgbClr val="0A1F44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پیام کتاب برای مخاطب امروز</a:t>
            </a:r>
            <a:r>
              <a:rPr lang="fa-IR" sz="20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:</a:t>
            </a:r>
            <a:endParaRPr lang="fa-IR" sz="20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در گام دوم انقلاب، همانند حکومت امیرالمؤمنین، خواص جبهه حق باید نسبت خود با قدم جدید و فرآیند عملیاتی انقلاب را درک کنند</a:t>
            </a:r>
            <a:r>
              <a:rPr lang="fa-IR" sz="20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</a:rPr>
              <a:t>.</a:t>
            </a:r>
            <a:endParaRPr lang="fa-IR" sz="20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just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●"/>
            </a:pP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عدم فهم این مرحله باعث ضعف و شکست در مسیر تحقق اهداف انقلاب خواهد شد.</a:t>
            </a:r>
            <a:endParaRPr lang="fa-IR" sz="20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02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348236" y="1135037"/>
            <a:ext cx="8400313" cy="45879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400" b="1" noProof="1">
                <a:effectLst/>
                <a:latin typeface="29LT Zarid Sans AL Medium" panose="00000600000000000000" pitchFamily="50" charset="-78"/>
                <a:cs typeface="B Titr" panose="00000700000000000000" pitchFamily="2" charset="-78"/>
              </a:rPr>
              <a:t>۵. نتیجه‌گیری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بیانیه گام دوم و سخنرانی خرداد ۱۳۹۸، نقشه راه و طرح کلان رهبری برای رسیدن انقلاب به بلوغ و تکامل است.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مخاطب اصلی این طرح، جوانان و خواص جبهه حق هستند.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فهم و خوانش بیانیه، شرط لازم برای احساس تکلیف و ایفای نقش فعال در گام دوم انقلاب است.</a:t>
            </a: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fa-IR" sz="2400" u="none" strike="noStrike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عبرت تاریخ و کتاب "الغارات" نشان می‌دهد که عدم فهم و غفلت خواص جبهه حق می‌تواند مسیر انقلاب را دچار چالش کند.</a:t>
            </a:r>
          </a:p>
          <a:p>
            <a:pPr algn="r"/>
            <a:r>
              <a:rPr lang="fa-IR" sz="2400" noProof="1">
                <a:effectLst/>
                <a:latin typeface="29LT Zarid Sans AL Medium" panose="00000600000000000000" pitchFamily="50" charset="-78"/>
                <a:ea typeface="Arial" panose="020B0604020202020204" pitchFamily="34" charset="0"/>
                <a:cs typeface="29LT Zarid Sans AL Medium" panose="00000600000000000000" pitchFamily="50" charset="-78"/>
              </a:rPr>
              <a:t>بنابراین، آگاهی، فهم و اجرای بیانیه گام دوم انقلاب اسلامی، وظیفه امروز هر فردی است که در مسیر انقلاب زیست می‌کند</a:t>
            </a:r>
            <a:endParaRPr lang="fa-IR" sz="2400" u="none" strike="noStrike" noProof="1">
              <a:effectLst/>
              <a:latin typeface="29LT Zarid Sans AL Medium" panose="00000600000000000000" pitchFamily="50" charset="-78"/>
              <a:ea typeface="Arial" panose="020B0604020202020204" pitchFamily="34" charset="0"/>
              <a:cs typeface="29LT Zarid Sans AL Medium" panose="000006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234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A3DC-5674-0982-85AD-E024846F7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625" r="762" b="11824"/>
          <a:stretch/>
        </p:blipFill>
        <p:spPr>
          <a:xfrm rot="10800000"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1CFDBA3-7725-4B79-57AE-1C79CFE73C32}"/>
              </a:ext>
            </a:extLst>
          </p:cNvPr>
          <p:cNvSpPr/>
          <p:nvPr/>
        </p:nvSpPr>
        <p:spPr>
          <a:xfrm>
            <a:off x="11096786" y="-2"/>
            <a:ext cx="1095214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D9A239-EF40-3257-F497-74A43C900A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87" t="16228" r="17040" b="14001"/>
          <a:stretch/>
        </p:blipFill>
        <p:spPr>
          <a:xfrm>
            <a:off x="11177670" y="3428999"/>
            <a:ext cx="933444" cy="9415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738DD-2866-A451-4A47-77E897A7E2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226" y="2770150"/>
            <a:ext cx="660333" cy="658849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7F305B65-5215-9531-22DC-219D28B6F519}"/>
              </a:ext>
            </a:extLst>
          </p:cNvPr>
          <p:cNvSpPr/>
          <p:nvPr/>
        </p:nvSpPr>
        <p:spPr>
          <a:xfrm>
            <a:off x="674176" y="480152"/>
            <a:ext cx="9748434" cy="5897694"/>
          </a:xfrm>
          <a:prstGeom prst="round2DiagRect">
            <a:avLst/>
          </a:prstGeom>
          <a:solidFill>
            <a:schemeClr val="bg1"/>
          </a:solidFill>
          <a:ln w="31750">
            <a:solidFill>
              <a:schemeClr val="accent3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33D61-4F7E-A08E-68F4-4B2D5FB12B29}"/>
              </a:ext>
            </a:extLst>
          </p:cNvPr>
          <p:cNvSpPr txBox="1"/>
          <p:nvPr/>
        </p:nvSpPr>
        <p:spPr>
          <a:xfrm>
            <a:off x="1310596" y="871888"/>
            <a:ext cx="8475594" cy="5114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algn="r" rtl="1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</a:pPr>
            <a:r>
              <a:rPr lang="fa-IR" sz="2000" b="1" noProof="1">
                <a:solidFill>
                  <a:srgbClr val="0A1F44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۱. محدودیت نگاه به سال ۱۳۵۷ و فرآیند انقلاب اسلامی</a:t>
            </a:r>
          </a:p>
          <a:p>
            <a:pPr marL="0" marR="0" algn="r" rt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fa-IR" sz="20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بسیاری از جوانان و حتی جامعه انقلابی، انقلاب اسلامی را تنها محدود به سال ۱۳۵۷ می</a:t>
            </a:r>
            <a:r>
              <a:rPr lang="fa-IR" sz="20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000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دانند، در حالی که:</a:t>
            </a:r>
            <a:endParaRPr lang="fa-IR" sz="20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در منظومه فکری حضرت امام و حضرت آقا، انقلاب اسلامی یک فرآیند طولانی و پنج مرحله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ای است:</a:t>
            </a:r>
            <a:b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</a:br>
            <a:endParaRPr lang="fa-IR" sz="20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نهضت انقلاب اسلامی – آغاز شکل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گیری انقلاب و رخداد سال ۱۳۵۷.</a:t>
            </a:r>
            <a:endParaRPr lang="fa-IR" sz="20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نظام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اسلامی – ایجاد ساختارهای جمهوری اسلامی شامل قوه مجریه، قضائیه، مقننه، مجلس خبرگان رهبری، شورای نگهبان و قانون اساسی.</a:t>
            </a:r>
            <a:endParaRPr lang="fa-IR" sz="20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دولت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– تشکیل دولت اسلامی و نهادینه شدن آن.</a:t>
            </a:r>
            <a:endParaRPr lang="fa-IR" sz="20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جامعه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سازی اسلامی – شکل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گیری جامعه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ای با ارزش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ها و الگوهای اسلامی.</a:t>
            </a:r>
            <a:endParaRPr lang="fa-IR" sz="20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تمدن نوین اسلامی – مقصد نهایی و منزلگاه انقلاب، زمینه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Tahoma" panose="020B0604030504040204" pitchFamily="34" charset="0"/>
              </a:rPr>
              <a:t>‌</a:t>
            </a:r>
            <a:r>
              <a:rPr lang="fa-IR" sz="2000" u="none" strike="noStrike" noProof="1">
                <a:effectLst/>
                <a:latin typeface="Arial" panose="020B0604020202020204" pitchFamily="34" charset="0"/>
                <a:ea typeface="Arial" panose="020B0604020202020204" pitchFamily="34" charset="0"/>
                <a:cs typeface="29LT Zarid Sans AL Medium" panose="00000600000000000000" pitchFamily="50" charset="-78"/>
              </a:rPr>
              <a:t>ساز ظهور.</a:t>
            </a:r>
          </a:p>
          <a:p>
            <a:pPr marR="0" lvl="1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fa-IR" sz="2000" u="none" strike="noStrike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r"/>
            <a:r>
              <a:rPr lang="fa-IR" sz="2000" noProof="1">
                <a:effectLst/>
                <a:ea typeface="Arial" panose="020B0604020202020204" pitchFamily="34" charset="0"/>
                <a:cs typeface="29LT Zarid Sans AL Medium" panose="00000600000000000000" pitchFamily="50" charset="-78"/>
              </a:rPr>
              <a:t>تمدن نوین اسلامی، هدف و غایت انقلاب اسلامی است و رسیدن به آن نیازمند تلاش مستمر و کنش فعال جوانان است.</a:t>
            </a:r>
            <a:endParaRPr lang="fa-IR" sz="2000" noProof="1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CFECDB91-344B-7D16-C255-C25E88181560}"/>
              </a:ext>
            </a:extLst>
          </p:cNvPr>
          <p:cNvSpPr/>
          <p:nvPr/>
        </p:nvSpPr>
        <p:spPr>
          <a:xfrm rot="10800000">
            <a:off x="10802319" y="421739"/>
            <a:ext cx="674176" cy="387458"/>
          </a:xfrm>
          <a:prstGeom prst="homePlate">
            <a:avLst>
              <a:gd name="adj" fmla="val 34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6F3B29-8B73-C345-FBCC-2692C703EB54}"/>
              </a:ext>
            </a:extLst>
          </p:cNvPr>
          <p:cNvSpPr txBox="1"/>
          <p:nvPr/>
        </p:nvSpPr>
        <p:spPr>
          <a:xfrm>
            <a:off x="10871415" y="363152"/>
            <a:ext cx="121015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>
                <a:solidFill>
                  <a:srgbClr val="0A1F44"/>
                </a:solidFill>
                <a:cs typeface="B Koodak" panose="00000700000000000000" pitchFamily="2" charset="-78"/>
              </a:rPr>
              <a:t>جلسه دوم</a:t>
            </a:r>
          </a:p>
        </p:txBody>
      </p:sp>
    </p:spTree>
    <p:extLst>
      <p:ext uri="{BB962C8B-B14F-4D97-AF65-F5344CB8AC3E}">
        <p14:creationId xmlns:p14="http://schemas.microsoft.com/office/powerpoint/2010/main" val="402379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4803</Words>
  <Application>Microsoft Office PowerPoint</Application>
  <PresentationFormat>Widescreen</PresentationFormat>
  <Paragraphs>439</Paragraphs>
  <Slides>52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29LT Zarid Sans AL Medium</vt:lpstr>
      <vt:lpstr>Aptos</vt:lpstr>
      <vt:lpstr>Aptos Display</vt:lpstr>
      <vt:lpstr>Arial</vt:lpstr>
      <vt:lpstr>B Koodak</vt:lpstr>
      <vt:lpstr>B Titr</vt:lpstr>
      <vt:lpstr>Calibri</vt:lpstr>
      <vt:lpstr>Lucida Console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PART</dc:creator>
  <cp:lastModifiedBy>PART</cp:lastModifiedBy>
  <cp:revision>16</cp:revision>
  <dcterms:created xsi:type="dcterms:W3CDTF">2025-08-16T15:04:43Z</dcterms:created>
  <dcterms:modified xsi:type="dcterms:W3CDTF">2025-11-02T21:09:28Z</dcterms:modified>
</cp:coreProperties>
</file>