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67" r:id="rId3"/>
    <p:sldId id="268" r:id="rId4"/>
    <p:sldId id="269" r:id="rId5"/>
    <p:sldId id="270" r:id="rId6"/>
    <p:sldId id="296" r:id="rId7"/>
    <p:sldId id="259" r:id="rId8"/>
    <p:sldId id="298" r:id="rId9"/>
    <p:sldId id="260" r:id="rId10"/>
    <p:sldId id="322" r:id="rId11"/>
    <p:sldId id="261" r:id="rId12"/>
    <p:sldId id="323" r:id="rId13"/>
    <p:sldId id="262" r:id="rId14"/>
    <p:sldId id="324" r:id="rId15"/>
    <p:sldId id="263" r:id="rId16"/>
    <p:sldId id="325" r:id="rId17"/>
    <p:sldId id="326" r:id="rId18"/>
    <p:sldId id="295" r:id="rId19"/>
  </p:sldIdLst>
  <p:sldSz cx="12192000" cy="6858000"/>
  <p:notesSz cx="6858000" cy="9144000"/>
  <p:embeddedFontLst>
    <p:embeddedFont>
      <p:font typeface="29LT Zarid Sans AL Medium" panose="00000600000000000000" pitchFamily="50" charset="-78"/>
      <p:regular r:id="rId21"/>
    </p:embeddedFont>
    <p:embeddedFont>
      <p:font typeface="B Titr" panose="00000700000000000000" pitchFamily="2" charset="-78"/>
      <p:bold r:id="rId22"/>
    </p:embeddedFont>
    <p:embeddedFont>
      <p:font typeface="Lalezar" panose="00000500000000000000" pitchFamily="2" charset="-78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12" orient="horz" pos="22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76A0"/>
    <a:srgbClr val="CE8F8B"/>
    <a:srgbClr val="B75C55"/>
    <a:srgbClr val="820000"/>
    <a:srgbClr val="A80000"/>
    <a:srgbClr val="87C8A2"/>
    <a:srgbClr val="816841"/>
    <a:srgbClr val="46B1E1"/>
    <a:srgbClr val="BB9C7D"/>
    <a:srgbClr val="9C77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61" autoAdjust="0"/>
  </p:normalViewPr>
  <p:slideViewPr>
    <p:cSldViewPr snapToGrid="0">
      <p:cViewPr varScale="1">
        <p:scale>
          <a:sx n="62" d="100"/>
          <a:sy n="62" d="100"/>
        </p:scale>
        <p:origin x="228" y="66"/>
      </p:cViewPr>
      <p:guideLst>
        <p:guide pos="3840"/>
        <p:guide orient="horz" pos="22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3A303-A70A-4499-8F03-3368C4FB121B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EAF68-582B-4B6C-82BA-C0101B2FB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4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5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96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64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83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54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8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EAF68-582B-4B6C-82BA-C0101B2FB7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94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BEC60-5CA6-AD83-88EC-744117FC5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80B629-3C54-9622-15D4-8292858B2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C2E6A-0B25-A2B6-CD2D-B7276CC54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0E050-73BA-7CE1-D5B7-7AEE0C46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08A17-6B77-AF50-AA00-011C5316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63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DDC1D-2779-3BCE-59FF-76773523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D21AA-C586-9EDF-201C-14A548862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F7CCA-85E2-EA3E-1DC1-F4F3839AE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515AC-2C55-1D16-5490-7C640E1A4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F25D4-C775-07E6-FD99-A7B2292C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70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D5C5CD-5E2E-9240-5BDB-AA1E3FAB1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341CD-7A06-6D69-7E0D-31564027A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5AE62-FEF6-E771-9720-7DC40A868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5B50E-9987-C813-062F-33CBD55E0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028ED-06E6-3CAD-170D-D19D1E15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82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A243-6216-C792-946E-11F4DE0C9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E64C9-0744-C11D-8AAA-A22B856EE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23BD4-F805-1434-247B-D302ABA32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A33CC-3B58-6016-9C5A-0DBE71A7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A27F5-65B1-48CE-47C9-6364718C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01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4F61D-1029-9546-154E-5452F1CF3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51CBE-A5E5-85BE-C514-C65904EC8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475A9-4361-8E92-8D55-94A68FBD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1DF28-FCC6-6AA6-FDA3-E86165EA6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17DDC-30BF-64BA-99F7-5D85F8054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8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2543-1BD6-E335-1CD9-276E19A46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CAA80-55BC-F73C-C89C-BBC729EC1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1DF2F-00A4-8A95-F6B0-B4AE4B302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7768D-EDD0-3A57-5A50-6BE707E75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10BDF-5CBA-B757-E28E-E3AF5D99A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CF9DC-03F4-A8C9-EC5D-2B52174B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77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9E29-E92D-9387-F14E-A6288AC8E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DBF14-0EFC-0C32-65E8-3FBB0774B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5820C-4DE4-8CBE-D6C7-DD2B2B94F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B8B946-589B-E485-FDFF-34520D5374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E67EF1-2C6F-6D39-1A93-F8ABD94A0D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81509-8B65-ED5D-03A8-4FD6229CE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DD1017-F60A-660F-0803-AA49C513F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CCEDF5-46D9-C93C-9E0D-7664120C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07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7F887-CC38-D7E8-C2BE-5774D1353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86126-C4B4-81BA-AF63-39B131DFE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5EA63-8444-30E0-61C2-130BF1BBB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88A6EE-3500-1CAB-460F-B570B4DE8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54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A67F2C-CD85-0938-7C72-4E0C3530F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28FDA7-0B67-A84B-F15D-43F92098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1B12A-0520-6401-AFA1-6786C7E4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02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DBDF7-5911-A1FF-E9CD-C6DB3546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E3DC5-08EF-76E2-51F2-C6B11733E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6DE82-8378-1A4C-AEBA-2B8CF1B9D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E97E2-7492-81D4-4994-A851F643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1C120B-693B-5BEE-5FCD-85A9FAD38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23E13-5B80-4B19-5E9C-9919BBCE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6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470FB-8829-0C33-B2F1-B80BE01E2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37B6B0-A882-485A-820C-FC3C3FA712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09388-121C-9895-A09B-034AA1CD8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FB9CE-CA78-A171-750C-60A2C37E1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5081-9A37-465D-833A-B645EBE6C085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97695-D7D6-26AE-467D-D394F0EAA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804B1-E526-8313-6246-15361628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3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F6F982-D45A-0EB5-95ED-AA94B396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19837-4237-BCF5-D6D7-74F8C9510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FCE0C-8412-C123-9333-878B4F75E9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7A5081-9A37-465D-833A-B645EBE6C085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CBE38-6896-C54B-D5E7-E3730027E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1B8F8-BF4A-0630-DEEA-E92D0E459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426189-9BCD-4BB7-A8FB-12D295D3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3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7.jfif"/><Relationship Id="rId3" Type="http://schemas.openxmlformats.org/officeDocument/2006/relationships/slide" Target="slide7.xml"/><Relationship Id="rId7" Type="http://schemas.openxmlformats.org/officeDocument/2006/relationships/image" Target="../media/image6.jpeg"/><Relationship Id="rId12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slide" Target="slide5.xml"/><Relationship Id="rId5" Type="http://schemas.openxmlformats.org/officeDocument/2006/relationships/image" Target="../media/image4.jpeg"/><Relationship Id="rId15" Type="http://schemas.openxmlformats.org/officeDocument/2006/relationships/image" Target="../media/image9.png"/><Relationship Id="rId10" Type="http://schemas.openxmlformats.org/officeDocument/2006/relationships/slide" Target="slide4.xml"/><Relationship Id="rId4" Type="http://schemas.openxmlformats.org/officeDocument/2006/relationships/image" Target="../media/image3.jpeg"/><Relationship Id="rId9" Type="http://schemas.openxmlformats.org/officeDocument/2006/relationships/slide" Target="slide2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7.jfif"/><Relationship Id="rId3" Type="http://schemas.openxmlformats.org/officeDocument/2006/relationships/image" Target="../media/image11.jpeg"/><Relationship Id="rId7" Type="http://schemas.openxmlformats.org/officeDocument/2006/relationships/image" Target="../media/image6.jpe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slide" Target="slide5.xml"/><Relationship Id="rId5" Type="http://schemas.openxmlformats.org/officeDocument/2006/relationships/image" Target="../media/image4.jpeg"/><Relationship Id="rId15" Type="http://schemas.openxmlformats.org/officeDocument/2006/relationships/image" Target="../media/image10.png"/><Relationship Id="rId10" Type="http://schemas.openxmlformats.org/officeDocument/2006/relationships/slide" Target="slide4.xml"/><Relationship Id="rId4" Type="http://schemas.openxmlformats.org/officeDocument/2006/relationships/slide" Target="slide9.xml"/><Relationship Id="rId9" Type="http://schemas.openxmlformats.org/officeDocument/2006/relationships/slide" Target="slide3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7.jfif"/><Relationship Id="rId3" Type="http://schemas.openxmlformats.org/officeDocument/2006/relationships/image" Target="../media/image12.jpeg"/><Relationship Id="rId7" Type="http://schemas.openxmlformats.org/officeDocument/2006/relationships/image" Target="../media/image13.jpeg"/><Relationship Id="rId12" Type="http://schemas.openxmlformats.org/officeDocument/2006/relationships/slide" Target="slide6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5.xml"/><Relationship Id="rId5" Type="http://schemas.openxmlformats.org/officeDocument/2006/relationships/image" Target="../media/image5.jpg"/><Relationship Id="rId15" Type="http://schemas.openxmlformats.org/officeDocument/2006/relationships/image" Target="../media/image10.png"/><Relationship Id="rId10" Type="http://schemas.openxmlformats.org/officeDocument/2006/relationships/slide" Target="slide3.xml"/><Relationship Id="rId4" Type="http://schemas.openxmlformats.org/officeDocument/2006/relationships/image" Target="../media/image4.jpeg"/><Relationship Id="rId9" Type="http://schemas.openxmlformats.org/officeDocument/2006/relationships/slide" Target="slide4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7.jfif"/><Relationship Id="rId3" Type="http://schemas.openxmlformats.org/officeDocument/2006/relationships/image" Target="../media/image14.jpeg"/><Relationship Id="rId7" Type="http://schemas.openxmlformats.org/officeDocument/2006/relationships/image" Target="../media/image6.jpeg"/><Relationship Id="rId12" Type="http://schemas.openxmlformats.org/officeDocument/2006/relationships/slide" Target="slide6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slide" Target="slide4.xml"/><Relationship Id="rId5" Type="http://schemas.openxmlformats.org/officeDocument/2006/relationships/slide" Target="slide13.xml"/><Relationship Id="rId15" Type="http://schemas.openxmlformats.org/officeDocument/2006/relationships/image" Target="../media/image10.png"/><Relationship Id="rId10" Type="http://schemas.openxmlformats.org/officeDocument/2006/relationships/slide" Target="slide3.xml"/><Relationship Id="rId4" Type="http://schemas.openxmlformats.org/officeDocument/2006/relationships/image" Target="../media/image4.jpeg"/><Relationship Id="rId9" Type="http://schemas.openxmlformats.org/officeDocument/2006/relationships/slide" Target="slide5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15.xml"/><Relationship Id="rId3" Type="http://schemas.openxmlformats.org/officeDocument/2006/relationships/image" Target="../media/image15.jpeg"/><Relationship Id="rId7" Type="http://schemas.openxmlformats.org/officeDocument/2006/relationships/image" Target="../media/image6.jpeg"/><Relationship Id="rId12" Type="http://schemas.openxmlformats.org/officeDocument/2006/relationships/slide" Target="slide7.xml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slide" Target="slide4.xml"/><Relationship Id="rId5" Type="http://schemas.openxmlformats.org/officeDocument/2006/relationships/slide" Target="slide13.xml"/><Relationship Id="rId15" Type="http://schemas.openxmlformats.org/officeDocument/2006/relationships/image" Target="../media/image9.png"/><Relationship Id="rId10" Type="http://schemas.openxmlformats.org/officeDocument/2006/relationships/slide" Target="slide3.xml"/><Relationship Id="rId4" Type="http://schemas.openxmlformats.org/officeDocument/2006/relationships/image" Target="../media/image4.jpeg"/><Relationship Id="rId9" Type="http://schemas.openxmlformats.org/officeDocument/2006/relationships/slide" Target="slide5.xml"/><Relationship Id="rId14" Type="http://schemas.openxmlformats.org/officeDocument/2006/relationships/image" Target="../media/image7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0A9278-9D21-0E4F-0439-910E5E69A2ED}"/>
              </a:ext>
            </a:extLst>
          </p:cNvPr>
          <p:cNvSpPr/>
          <p:nvPr/>
        </p:nvSpPr>
        <p:spPr>
          <a:xfrm rot="5400000" flipV="1">
            <a:off x="3541778" y="-1862419"/>
            <a:ext cx="5108445" cy="105828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248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DCE58-44F2-A617-25B0-0E74C9DCD1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0" b="79766" l="10000" r="90000">
                        <a14:foregroundMark x1="53672" y1="18984" x2="47578" y2="15078"/>
                        <a14:foregroundMark x1="47422" y1="77813" x2="49141" y2="79766"/>
                        <a14:foregroundMark x1="47813" y1="36484" x2="49141" y2="41563"/>
                        <a14:foregroundMark x1="57813" y1="35859" x2="57813" y2="45469"/>
                        <a14:foregroundMark x1="56797" y1="33750" x2="56406" y2="47656"/>
                        <a14:foregroundMark x1="46406" y1="33359" x2="47813" y2="50000"/>
                      </a14:backgroundRemoval>
                    </a14:imgEffect>
                  </a14:imgLayer>
                </a14:imgProps>
              </a:ext>
            </a:extLst>
          </a:blip>
          <a:srcRect t="11765" b="16862"/>
          <a:stretch/>
        </p:blipFill>
        <p:spPr>
          <a:xfrm>
            <a:off x="1828591" y="383242"/>
            <a:ext cx="8534819" cy="609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33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FE951B-7709-EA5A-917B-EA9735F16C06}"/>
              </a:ext>
            </a:extLst>
          </p:cNvPr>
          <p:cNvSpPr/>
          <p:nvPr/>
        </p:nvSpPr>
        <p:spPr>
          <a:xfrm>
            <a:off x="730357" y="709335"/>
            <a:ext cx="9975743" cy="4773479"/>
          </a:xfrm>
          <a:prstGeom prst="roundRect">
            <a:avLst>
              <a:gd name="adj" fmla="val 1057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36C9CB-21EA-F60C-D609-FE473E71E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r="3299"/>
          <a:stretch/>
        </p:blipFill>
        <p:spPr>
          <a:xfrm>
            <a:off x="8418179" y="709336"/>
            <a:ext cx="3151952" cy="4773478"/>
          </a:xfrm>
          <a:prstGeom prst="roundRect">
            <a:avLst>
              <a:gd name="adj" fmla="val 17635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63C25587-406E-F890-1482-E1975D4A8B1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5CA5164-6AA3-E6C3-3A02-8D31E3A16F5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5AC15C1E-0713-480C-AED3-5FFFC1A7E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A2E8E7-9268-7175-BA1B-3B85533FC974}"/>
              </a:ext>
            </a:extLst>
          </p:cNvPr>
          <p:cNvSpPr/>
          <p:nvPr/>
        </p:nvSpPr>
        <p:spPr>
          <a:xfrm>
            <a:off x="4574268" y="5845057"/>
            <a:ext cx="309966" cy="103215"/>
          </a:xfrm>
          <a:prstGeom prst="roundRect">
            <a:avLst>
              <a:gd name="adj" fmla="val 3912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83AE40-8097-5EF9-B55C-805C5B392621}"/>
              </a:ext>
            </a:extLst>
          </p:cNvPr>
          <p:cNvSpPr/>
          <p:nvPr/>
        </p:nvSpPr>
        <p:spPr>
          <a:xfrm>
            <a:off x="4192344" y="5845057"/>
            <a:ext cx="309966" cy="103215"/>
          </a:xfrm>
          <a:prstGeom prst="roundRect">
            <a:avLst>
              <a:gd name="adj" fmla="val 39129"/>
            </a:avLst>
          </a:prstGeom>
          <a:solidFill>
            <a:srgbClr val="8168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12A588-28DF-21A3-F24C-82126148C368}"/>
              </a:ext>
            </a:extLst>
          </p:cNvPr>
          <p:cNvSpPr txBox="1"/>
          <p:nvPr/>
        </p:nvSpPr>
        <p:spPr>
          <a:xfrm>
            <a:off x="1043341" y="1574984"/>
            <a:ext cx="7061855" cy="3042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800" b="1" kern="100" noProof="1">
                <a:solidFill>
                  <a:schemeClr val="accent5">
                    <a:lumMod val="50000"/>
                  </a:schemeClr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ویژگی‌های تمدن مهدوی</a:t>
            </a:r>
          </a:p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b="1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شاخص‌های کیفی: </a:t>
            </a:r>
          </a:p>
          <a:p>
            <a:pPr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جامعه عادلانه - نظام دانش‌بنیان - اقتصاد مقاومتی- سبک زندگی اسلامی</a:t>
            </a:r>
          </a:p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b="1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۲. شاخص‌های کمی: </a:t>
            </a:r>
          </a:p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خودکفایی علمی در ۵۰ رشته راهبردی - رشد جمعیت به ۱۵۰ میلیون نفر </a:t>
            </a:r>
          </a:p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– جایگاه اول اقتصادی منطقه</a:t>
            </a:r>
          </a:p>
        </p:txBody>
      </p:sp>
    </p:spTree>
    <p:extLst>
      <p:ext uri="{BB962C8B-B14F-4D97-AF65-F5344CB8AC3E}">
        <p14:creationId xmlns:p14="http://schemas.microsoft.com/office/powerpoint/2010/main" val="26875249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58FF12-FD5D-9276-D49D-DF307251E04D}"/>
              </a:ext>
            </a:extLst>
          </p:cNvPr>
          <p:cNvSpPr/>
          <p:nvPr/>
        </p:nvSpPr>
        <p:spPr>
          <a:xfrm>
            <a:off x="1145585" y="721171"/>
            <a:ext cx="10185693" cy="4773478"/>
          </a:xfrm>
          <a:prstGeom prst="roundRect">
            <a:avLst>
              <a:gd name="adj" fmla="val 1236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22FE5-5E60-0D51-53C8-647B12E10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t="428" r="9511" b="5757"/>
          <a:stretch/>
        </p:blipFill>
        <p:spPr>
          <a:xfrm>
            <a:off x="860721" y="721171"/>
            <a:ext cx="3223648" cy="4846949"/>
          </a:xfrm>
          <a:prstGeom prst="roundRect">
            <a:avLst>
              <a:gd name="adj" fmla="val 26796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19F86579-010A-EA2A-CB5D-48F466C4EB7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639094D-D89C-C97C-3034-AD096869487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BD11207-0055-4BBB-8E50-E508BBA5D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B7167A-8F82-F4BB-0419-86CFFF6784B2}"/>
              </a:ext>
            </a:extLst>
          </p:cNvPr>
          <p:cNvSpPr txBox="1"/>
          <p:nvPr/>
        </p:nvSpPr>
        <p:spPr>
          <a:xfrm>
            <a:off x="4227032" y="807184"/>
            <a:ext cx="6815378" cy="4601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solidFill>
                  <a:srgbClr val="82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ارزیابی مراحل پنجگانه انقلاب اسلامی</a:t>
            </a: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82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1. نهضت اسلامی (مرحله اول) </a:t>
            </a: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ویژگی ها: پیروزی در 22 بهمن 1357- حضور میلیونی مردم- رهبری امام خمینی(ره)</a:t>
            </a: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دستاوردها: سرنگونی نظام طاغوت- استقرار حاکمیت اسلامی</a:t>
            </a: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82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2. نظام اسلامی (مرحله دوم)</a:t>
            </a: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شاخص های تحقق: تدوین قانون اساسی مبتنی بر موازین اسلامی- تأسیس نهادهای انقلابی- ایجاد ساختارهای حکومتی</a:t>
            </a: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solidFill>
                  <a:srgbClr val="82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3. دولت اسلامی (مرحله سوم)</a:t>
            </a: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معیارهای سنجش: قرارگیری افراد صالح در جایگاه های مناسب- عملکرد مبتنی بر موازین اسلامی - روابط سالم سازمانی</a:t>
            </a: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طبق فرمایشات رهبری، هنوز به طور کامل محقق نشده است.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C9008B-3474-4B9F-6C6B-D56885CDBF36}"/>
              </a:ext>
            </a:extLst>
          </p:cNvPr>
          <p:cNvSpPr/>
          <p:nvPr/>
        </p:nvSpPr>
        <p:spPr>
          <a:xfrm>
            <a:off x="6313344" y="5628174"/>
            <a:ext cx="309966" cy="103215"/>
          </a:xfrm>
          <a:prstGeom prst="roundRect">
            <a:avLst>
              <a:gd name="adj" fmla="val 3912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3744485-A641-EFDD-19D5-47E3A0062158}"/>
              </a:ext>
            </a:extLst>
          </p:cNvPr>
          <p:cNvSpPr/>
          <p:nvPr/>
        </p:nvSpPr>
        <p:spPr>
          <a:xfrm>
            <a:off x="6651217" y="5628282"/>
            <a:ext cx="309966" cy="103215"/>
          </a:xfrm>
          <a:prstGeom prst="roundRect">
            <a:avLst>
              <a:gd name="adj" fmla="val 39129"/>
            </a:avLst>
          </a:prstGeom>
          <a:solidFill>
            <a:srgbClr val="82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57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58FF12-FD5D-9276-D49D-DF307251E04D}"/>
              </a:ext>
            </a:extLst>
          </p:cNvPr>
          <p:cNvSpPr/>
          <p:nvPr/>
        </p:nvSpPr>
        <p:spPr>
          <a:xfrm>
            <a:off x="1145585" y="721171"/>
            <a:ext cx="10185693" cy="4773478"/>
          </a:xfrm>
          <a:prstGeom prst="roundRect">
            <a:avLst>
              <a:gd name="adj" fmla="val 1236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22FE5-5E60-0D51-53C8-647B12E10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t="428" r="9511" b="5757"/>
          <a:stretch/>
        </p:blipFill>
        <p:spPr>
          <a:xfrm>
            <a:off x="860721" y="721171"/>
            <a:ext cx="3223648" cy="4846949"/>
          </a:xfrm>
          <a:prstGeom prst="roundRect">
            <a:avLst>
              <a:gd name="adj" fmla="val 26796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19F86579-010A-EA2A-CB5D-48F466C4EB7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639094D-D89C-C97C-3034-AD096869487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BD11207-0055-4BBB-8E50-E508BBA5D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B7167A-8F82-F4BB-0419-86CFFF6784B2}"/>
              </a:ext>
            </a:extLst>
          </p:cNvPr>
          <p:cNvSpPr txBox="1"/>
          <p:nvPr/>
        </p:nvSpPr>
        <p:spPr>
          <a:xfrm>
            <a:off x="4835471" y="1363351"/>
            <a:ext cx="5440991" cy="3268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800" kern="100" noProof="1">
                <a:solidFill>
                  <a:srgbClr val="82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فرآیند تدوین بیانیه گام دوم</a:t>
            </a: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800" kern="100" noProof="1">
                <a:solidFill>
                  <a:srgbClr val="82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- زمان‌بندی تدوین: </a:t>
            </a: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8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۴۰ روز مطالعه و نگارش مستمر - کاهش حجم از ۱۰۰ صفحه به ۱۸ صفحه برای تسهیل در بهره‌برداری</a:t>
            </a: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800" kern="100" noProof="1">
                <a:solidFill>
                  <a:srgbClr val="820000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- ویژگی‌های محتوایی: </a:t>
            </a: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8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سند راهبردی چهل‌ساله- نقشه‌مسیر تمدن‌سازی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C9008B-3474-4B9F-6C6B-D56885CDBF36}"/>
              </a:ext>
            </a:extLst>
          </p:cNvPr>
          <p:cNvSpPr/>
          <p:nvPr/>
        </p:nvSpPr>
        <p:spPr>
          <a:xfrm>
            <a:off x="6313344" y="5628174"/>
            <a:ext cx="309966" cy="103215"/>
          </a:xfrm>
          <a:prstGeom prst="roundRect">
            <a:avLst>
              <a:gd name="adj" fmla="val 39129"/>
            </a:avLst>
          </a:prstGeom>
          <a:solidFill>
            <a:srgbClr val="82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3744485-A641-EFDD-19D5-47E3A0062158}"/>
              </a:ext>
            </a:extLst>
          </p:cNvPr>
          <p:cNvSpPr/>
          <p:nvPr/>
        </p:nvSpPr>
        <p:spPr>
          <a:xfrm>
            <a:off x="6651217" y="5628282"/>
            <a:ext cx="309966" cy="103215"/>
          </a:xfrm>
          <a:prstGeom prst="roundRect">
            <a:avLst>
              <a:gd name="adj" fmla="val 39129"/>
            </a:avLst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096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CEF321-DC55-B4C4-033D-7FCC5E92FF0E}"/>
              </a:ext>
            </a:extLst>
          </p:cNvPr>
          <p:cNvSpPr/>
          <p:nvPr/>
        </p:nvSpPr>
        <p:spPr>
          <a:xfrm>
            <a:off x="1763404" y="881716"/>
            <a:ext cx="9698239" cy="4773478"/>
          </a:xfrm>
          <a:prstGeom prst="roundRect">
            <a:avLst>
              <a:gd name="adj" fmla="val 1186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491144-D73E-5262-A209-A768F9826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61" r="38314" b="-61"/>
          <a:stretch/>
        </p:blipFill>
        <p:spPr>
          <a:xfrm>
            <a:off x="730357" y="881716"/>
            <a:ext cx="2960176" cy="4773478"/>
          </a:xfrm>
          <a:prstGeom prst="roundRect">
            <a:avLst>
              <a:gd name="adj" fmla="val 23029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98AA5E5B-AFDE-119D-7411-0BFB2E9D830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F963F862-666E-9084-82A3-C5674FB3978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1B462430-592F-E7DD-144A-D61C46BFD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C4D99F5-574F-E137-9EFF-B082AC822D28}"/>
              </a:ext>
            </a:extLst>
          </p:cNvPr>
          <p:cNvSpPr/>
          <p:nvPr/>
        </p:nvSpPr>
        <p:spPr>
          <a:xfrm>
            <a:off x="6919950" y="5872679"/>
            <a:ext cx="309966" cy="103215"/>
          </a:xfrm>
          <a:prstGeom prst="roundRect">
            <a:avLst>
              <a:gd name="adj" fmla="val 3912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C6D8D61-9B27-BF30-942F-D827D2744FFA}"/>
              </a:ext>
            </a:extLst>
          </p:cNvPr>
          <p:cNvSpPr/>
          <p:nvPr/>
        </p:nvSpPr>
        <p:spPr>
          <a:xfrm>
            <a:off x="7270672" y="5872679"/>
            <a:ext cx="309966" cy="103215"/>
          </a:xfrm>
          <a:prstGeom prst="roundRect">
            <a:avLst>
              <a:gd name="adj" fmla="val 39129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9ECD6A8-B200-7772-97EF-D91CEDF58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15047"/>
              </p:ext>
            </p:extLst>
          </p:nvPr>
        </p:nvGraphicFramePr>
        <p:xfrm>
          <a:off x="4048912" y="2484120"/>
          <a:ext cx="6753486" cy="1889760"/>
        </p:xfrm>
        <a:graphic>
          <a:graphicData uri="http://schemas.openxmlformats.org/drawingml/2006/table">
            <a:tbl>
              <a:tblPr rtl="1" firstRow="1" bandRow="1">
                <a:tableStyleId>{073A0DAA-6AF3-43AB-8588-CEC1D06C72B9}</a:tableStyleId>
              </a:tblPr>
              <a:tblGrid>
                <a:gridCol w="513107">
                  <a:extLst>
                    <a:ext uri="{9D8B030D-6E8A-4147-A177-3AD203B41FA5}">
                      <a16:colId xmlns:a16="http://schemas.microsoft.com/office/drawing/2014/main" val="3720333454"/>
                    </a:ext>
                  </a:extLst>
                </a:gridCol>
                <a:gridCol w="1831134">
                  <a:extLst>
                    <a:ext uri="{9D8B030D-6E8A-4147-A177-3AD203B41FA5}">
                      <a16:colId xmlns:a16="http://schemas.microsoft.com/office/drawing/2014/main" val="2526925300"/>
                    </a:ext>
                  </a:extLst>
                </a:gridCol>
                <a:gridCol w="1970845">
                  <a:extLst>
                    <a:ext uri="{9D8B030D-6E8A-4147-A177-3AD203B41FA5}">
                      <a16:colId xmlns:a16="http://schemas.microsoft.com/office/drawing/2014/main" val="353736954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808509816"/>
                    </a:ext>
                  </a:extLst>
                </a:gridCol>
              </a:tblGrid>
              <a:tr h="357494">
                <a:tc>
                  <a:txBody>
                    <a:bodyPr/>
                    <a:lstStyle/>
                    <a:p>
                      <a:pPr algn="ctr" rtl="0"/>
                      <a:endParaRPr lang="fa-IR" sz="2000" noProof="1">
                        <a:latin typeface="29LT Zarid Sans AL Medium" panose="00000600000000000000" pitchFamily="50" charset="-78"/>
                        <a:cs typeface="29LT Zarid Sans AL Medium" panose="00000600000000000000" pitchFamily="50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B Titr" panose="00000700000000000000" pitchFamily="2" charset="-78"/>
                        </a:rPr>
                        <a:t>ویژگی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B Titr" panose="00000700000000000000" pitchFamily="2" charset="-78"/>
                        </a:rPr>
                        <a:t>گام اول </a:t>
                      </a:r>
                    </a:p>
                    <a:p>
                      <a:pPr algn="ctr" rtl="0"/>
                      <a:endParaRPr lang="fa-IR" sz="2000" noProof="1">
                        <a:latin typeface="29LT Zarid Sans AL Medium" panose="00000600000000000000" pitchFamily="50" charset="-78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B Titr" panose="00000700000000000000" pitchFamily="2" charset="-78"/>
                        </a:rPr>
                        <a:t>گام دوم </a:t>
                      </a:r>
                    </a:p>
                    <a:p>
                      <a:pPr algn="ctr" rtl="0"/>
                      <a:endParaRPr lang="fa-IR" sz="2000" noProof="1">
                        <a:latin typeface="29LT Zarid Sans AL Medium" panose="00000600000000000000" pitchFamily="50" charset="-78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6948"/>
                  </a:ext>
                </a:extLst>
              </a:tr>
              <a:tr h="357494"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نوع مسائل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ملموس و دفاعی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ناملموس و هجومی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832909"/>
                  </a:ext>
                </a:extLst>
              </a:tr>
              <a:tr h="357494"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روش حل مسئله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پدافندی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آفندی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703036"/>
                  </a:ext>
                </a:extLst>
              </a:tr>
              <a:tr h="357494"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b="1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سطح مشارکت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عمومی و خودجوش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تخصصی و برنامه ریزی شده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82240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23B6619-290C-2A71-436D-3C7426873C34}"/>
              </a:ext>
            </a:extLst>
          </p:cNvPr>
          <p:cNvSpPr txBox="1"/>
          <p:nvPr/>
        </p:nvSpPr>
        <p:spPr>
          <a:xfrm>
            <a:off x="4181916" y="161629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تفاوت گام اول و دوم</a:t>
            </a:r>
            <a:endParaRPr lang="fa-IR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0895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CEF321-DC55-B4C4-033D-7FCC5E92FF0E}"/>
              </a:ext>
            </a:extLst>
          </p:cNvPr>
          <p:cNvSpPr/>
          <p:nvPr/>
        </p:nvSpPr>
        <p:spPr>
          <a:xfrm>
            <a:off x="1640833" y="749431"/>
            <a:ext cx="9185379" cy="4957770"/>
          </a:xfrm>
          <a:prstGeom prst="roundRect">
            <a:avLst>
              <a:gd name="adj" fmla="val 1186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98AA5E5B-AFDE-119D-7411-0BFB2E9D830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F963F862-666E-9084-82A3-C5674FB397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1B462430-592F-E7DD-144A-D61C46BFD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C4D99F5-574F-E137-9EFF-B082AC822D28}"/>
              </a:ext>
            </a:extLst>
          </p:cNvPr>
          <p:cNvSpPr/>
          <p:nvPr/>
        </p:nvSpPr>
        <p:spPr>
          <a:xfrm>
            <a:off x="5941017" y="5928874"/>
            <a:ext cx="309966" cy="103215"/>
          </a:xfrm>
          <a:prstGeom prst="roundRect">
            <a:avLst>
              <a:gd name="adj" fmla="val 39129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C6D8D61-9B27-BF30-942F-D827D2744FFA}"/>
              </a:ext>
            </a:extLst>
          </p:cNvPr>
          <p:cNvSpPr/>
          <p:nvPr/>
        </p:nvSpPr>
        <p:spPr>
          <a:xfrm>
            <a:off x="6291739" y="5928874"/>
            <a:ext cx="309966" cy="103215"/>
          </a:xfrm>
          <a:prstGeom prst="roundRect">
            <a:avLst>
              <a:gd name="adj" fmla="val 39129"/>
            </a:avLst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AB41A-FB3C-B0AC-942D-8D920E720059}"/>
              </a:ext>
            </a:extLst>
          </p:cNvPr>
          <p:cNvSpPr txBox="1"/>
          <p:nvPr/>
        </p:nvSpPr>
        <p:spPr>
          <a:xfrm>
            <a:off x="1681236" y="1022712"/>
            <a:ext cx="8577996" cy="441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 </a:t>
            </a:r>
            <a:r>
              <a:rPr lang="fa-IR" sz="2000" b="1" kern="100" noProof="1">
                <a:solidFill>
                  <a:srgbClr val="B75C55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آسیب‌شناسی مواجهه جامعه انقلابی</a:t>
            </a:r>
            <a:endParaRPr lang="fa-IR" sz="2000" kern="100" noProof="1">
              <a:solidFill>
                <a:srgbClr val="B75C55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CE8F8B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۱. الگوهای نادرست برخورد</a:t>
            </a:r>
          </a:p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- مسابقه‌محوری: - ۸۷% فعالیت‌ها محدود به مسابقات کتابخوانی - ۶۲% به برگزاری همایش‌های تشریفاتی</a:t>
            </a:r>
          </a:p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- نمودار مشارکت:- ۹۵% فعالیت‌های شکلی- ۵% اقدامات عملیاتی</a:t>
            </a:r>
          </a:p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CE8F8B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۲. مقایسه با الگوی دفاع مقدس</a:t>
            </a:r>
          </a:p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مواجهه با فرمان "حصر آبادان باید شکسته شود":</a:t>
            </a:r>
          </a:p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۱. ترجمه فرمان به اقدام عملی </a:t>
            </a:r>
          </a:p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2 . سازماندهی نیروها در ۳ سطح:  آموزش پایه (۱۵ روز)- آموزش تخصصی (۴۵ روز)- تقسیم نقش‌های عملیاتی</a:t>
            </a:r>
          </a:p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solidFill>
                  <a:srgbClr val="CE8F8B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۳. اجرای دقیق مأموریت‌ها</a:t>
            </a:r>
          </a:p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- دستاوردهای کلیدی:</a:t>
            </a:r>
          </a:p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[۱۳۵۸: تشکیل نظام] --&gt; [۱۳۶۸: پایان جنگ] [۱۳۸۴: فناوری هسته‌ای]  [۱۳۹۶: قدرت موشکی] [۱۴۰۰: خودکفایی دفاعی]</a:t>
            </a:r>
          </a:p>
        </p:txBody>
      </p:sp>
    </p:spTree>
    <p:extLst>
      <p:ext uri="{BB962C8B-B14F-4D97-AF65-F5344CB8AC3E}">
        <p14:creationId xmlns:p14="http://schemas.microsoft.com/office/powerpoint/2010/main" val="11308297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8B4E43-8954-C13D-E595-0AB751311E79}"/>
              </a:ext>
            </a:extLst>
          </p:cNvPr>
          <p:cNvSpPr/>
          <p:nvPr/>
        </p:nvSpPr>
        <p:spPr>
          <a:xfrm>
            <a:off x="1409699" y="712922"/>
            <a:ext cx="9820275" cy="4994279"/>
          </a:xfrm>
          <a:prstGeom prst="roundRect">
            <a:avLst>
              <a:gd name="adj" fmla="val 97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B2B133F-EFE5-F68D-9E0F-F043755786F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ED319A8-3E0B-0525-3AD7-27131636052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C07AF34F-DED9-3F89-9AAA-ADCCFCED2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7FBB4B-1FF3-C174-22CA-BD0A30A1291C}"/>
              </a:ext>
            </a:extLst>
          </p:cNvPr>
          <p:cNvSpPr/>
          <p:nvPr/>
        </p:nvSpPr>
        <p:spPr>
          <a:xfrm>
            <a:off x="5758127" y="5933725"/>
            <a:ext cx="309966" cy="103215"/>
          </a:xfrm>
          <a:prstGeom prst="roundRect">
            <a:avLst>
              <a:gd name="adj" fmla="val 3912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FB180B-D847-4505-B1C8-D7D2BA0FA359}"/>
              </a:ext>
            </a:extLst>
          </p:cNvPr>
          <p:cNvSpPr/>
          <p:nvPr/>
        </p:nvSpPr>
        <p:spPr>
          <a:xfrm>
            <a:off x="6096000" y="5933833"/>
            <a:ext cx="309966" cy="103215"/>
          </a:xfrm>
          <a:prstGeom prst="roundRect">
            <a:avLst>
              <a:gd name="adj" fmla="val 39129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64F26F5-64C0-C55C-1F6E-3249644D377E}"/>
              </a:ext>
            </a:extLst>
          </p:cNvPr>
          <p:cNvSpPr/>
          <p:nvPr/>
        </p:nvSpPr>
        <p:spPr>
          <a:xfrm>
            <a:off x="6432769" y="5933726"/>
            <a:ext cx="309966" cy="103215"/>
          </a:xfrm>
          <a:prstGeom prst="roundRect">
            <a:avLst>
              <a:gd name="adj" fmla="val 39129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0A2C438-1E2D-9EDA-A27D-629677D2F6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249185"/>
              </p:ext>
            </p:extLst>
          </p:nvPr>
        </p:nvGraphicFramePr>
        <p:xfrm>
          <a:off x="7455382" y="1728636"/>
          <a:ext cx="2931771" cy="19812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794297">
                  <a:extLst>
                    <a:ext uri="{9D8B030D-6E8A-4147-A177-3AD203B41FA5}">
                      <a16:colId xmlns:a16="http://schemas.microsoft.com/office/drawing/2014/main" val="2324901463"/>
                    </a:ext>
                  </a:extLst>
                </a:gridCol>
                <a:gridCol w="2137474">
                  <a:extLst>
                    <a:ext uri="{9D8B030D-6E8A-4147-A177-3AD203B41FA5}">
                      <a16:colId xmlns:a16="http://schemas.microsoft.com/office/drawing/2014/main" val="2091003699"/>
                    </a:ext>
                  </a:extLst>
                </a:gridCol>
              </a:tblGrid>
              <a:tr h="362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B Titr" panose="00000700000000000000" pitchFamily="2" charset="-78"/>
                        </a:rPr>
                        <a:t>دهه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B Titr" panose="00000700000000000000" pitchFamily="2" charset="-78"/>
                        </a:rPr>
                        <a:t>نقش آفرینی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8735"/>
                  </a:ext>
                </a:extLst>
              </a:tr>
              <a:tr h="362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۱۳۵۰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انقلاب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247644"/>
                  </a:ext>
                </a:extLst>
              </a:tr>
              <a:tr h="362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۱۳۶۰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دفاع مقدس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845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۱۳۸۰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فناوری‌های راهبردی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985023"/>
                  </a:ext>
                </a:extLst>
              </a:tr>
              <a:tr h="362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۱۴۰۰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اقتصاد مقاومتی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79109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3F446C9-2C6E-3538-489C-DE0D33DEF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578597"/>
              </p:ext>
            </p:extLst>
          </p:nvPr>
        </p:nvGraphicFramePr>
        <p:xfrm>
          <a:off x="2223740" y="2124876"/>
          <a:ext cx="4859580" cy="15849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19860">
                  <a:extLst>
                    <a:ext uri="{9D8B030D-6E8A-4147-A177-3AD203B41FA5}">
                      <a16:colId xmlns:a16="http://schemas.microsoft.com/office/drawing/2014/main" val="490771540"/>
                    </a:ext>
                  </a:extLst>
                </a:gridCol>
                <a:gridCol w="1619860">
                  <a:extLst>
                    <a:ext uri="{9D8B030D-6E8A-4147-A177-3AD203B41FA5}">
                      <a16:colId xmlns:a16="http://schemas.microsoft.com/office/drawing/2014/main" val="888470297"/>
                    </a:ext>
                  </a:extLst>
                </a:gridCol>
                <a:gridCol w="1619860">
                  <a:extLst>
                    <a:ext uri="{9D8B030D-6E8A-4147-A177-3AD203B41FA5}">
                      <a16:colId xmlns:a16="http://schemas.microsoft.com/office/drawing/2014/main" val="259207444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B Titr" panose="00000700000000000000" pitchFamily="2" charset="-78"/>
                        </a:rPr>
                        <a:t>نسل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B Titr" panose="00000700000000000000" pitchFamily="2" charset="-78"/>
                        </a:rPr>
                        <a:t>ویژگی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B Titr" panose="00000700000000000000" pitchFamily="2" charset="-78"/>
                        </a:rPr>
                        <a:t>چالش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90005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اول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ایدئولوژیک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‌تجربگی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8116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دوم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عمل‌گرا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کمتحریم‌ها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96698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سوم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فناور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جنگ نرم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4197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D4DBA06-7066-EA3F-27F2-DCE4614E19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451512"/>
              </p:ext>
            </p:extLst>
          </p:nvPr>
        </p:nvGraphicFramePr>
        <p:xfrm>
          <a:off x="2255836" y="4006860"/>
          <a:ext cx="8127999" cy="11887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80308171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47294095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9690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B Titr" panose="00000700000000000000" pitchFamily="2" charset="-78"/>
                        </a:rPr>
                        <a:t>نوع حرکت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B Titr" panose="00000700000000000000" pitchFamily="2" charset="-78"/>
                        </a:rPr>
                        <a:t>مثال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B Titr" panose="00000700000000000000" pitchFamily="2" charset="-78"/>
                        </a:rPr>
                        <a:t>نتیجه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956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جهت‌دار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پیاده‌روی اربعین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وحدت و همکاری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092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پراکنده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فعالیت‌های موازی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اتلاف انرژی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5321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1F2254C-D9E7-8C7D-F393-26AABFB101E7}"/>
              </a:ext>
            </a:extLst>
          </p:cNvPr>
          <p:cNvSpPr txBox="1"/>
          <p:nvPr/>
        </p:nvSpPr>
        <p:spPr>
          <a:xfrm>
            <a:off x="3046709" y="960721"/>
            <a:ext cx="6098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عظمت نقش جوانان</a:t>
            </a:r>
            <a:endParaRPr lang="fa-IR" sz="2800" dirty="0">
              <a:solidFill>
                <a:schemeClr val="tx2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0606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8B4E43-8954-C13D-E595-0AB751311E79}"/>
              </a:ext>
            </a:extLst>
          </p:cNvPr>
          <p:cNvSpPr/>
          <p:nvPr/>
        </p:nvSpPr>
        <p:spPr>
          <a:xfrm>
            <a:off x="1084881" y="712922"/>
            <a:ext cx="10145093" cy="4994279"/>
          </a:xfrm>
          <a:prstGeom prst="roundRect">
            <a:avLst>
              <a:gd name="adj" fmla="val 97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B2B133F-EFE5-F68D-9E0F-F043755786F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ED319A8-3E0B-0525-3AD7-27131636052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C07AF34F-DED9-3F89-9AAA-ADCCFCED2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7FBB4B-1FF3-C174-22CA-BD0A30A1291C}"/>
              </a:ext>
            </a:extLst>
          </p:cNvPr>
          <p:cNvSpPr/>
          <p:nvPr/>
        </p:nvSpPr>
        <p:spPr>
          <a:xfrm>
            <a:off x="5758127" y="5933725"/>
            <a:ext cx="309966" cy="103215"/>
          </a:xfrm>
          <a:prstGeom prst="roundRect">
            <a:avLst>
              <a:gd name="adj" fmla="val 39129"/>
            </a:avLst>
          </a:prstGeom>
          <a:solidFill>
            <a:srgbClr val="0B76A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FB180B-D847-4505-B1C8-D7D2BA0FA359}"/>
              </a:ext>
            </a:extLst>
          </p:cNvPr>
          <p:cNvSpPr/>
          <p:nvPr/>
        </p:nvSpPr>
        <p:spPr>
          <a:xfrm>
            <a:off x="6096000" y="5933833"/>
            <a:ext cx="309966" cy="103215"/>
          </a:xfrm>
          <a:prstGeom prst="roundRect">
            <a:avLst>
              <a:gd name="adj" fmla="val 39129"/>
            </a:avLst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64F26F5-64C0-C55C-1F6E-3249644D377E}"/>
              </a:ext>
            </a:extLst>
          </p:cNvPr>
          <p:cNvSpPr/>
          <p:nvPr/>
        </p:nvSpPr>
        <p:spPr>
          <a:xfrm>
            <a:off x="6432769" y="5933726"/>
            <a:ext cx="309966" cy="103215"/>
          </a:xfrm>
          <a:prstGeom prst="roundRect">
            <a:avLst>
              <a:gd name="adj" fmla="val 39129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E768C8-1B81-B097-87CC-87B9B9FA0478}"/>
              </a:ext>
            </a:extLst>
          </p:cNvPr>
          <p:cNvSpPr txBox="1"/>
          <p:nvPr/>
        </p:nvSpPr>
        <p:spPr>
          <a:xfrm>
            <a:off x="1316086" y="975250"/>
            <a:ext cx="9504014" cy="446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ضلع اول </a:t>
            </a: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: افول جبهه باطل</a:t>
            </a:r>
            <a:endParaRPr lang="en-US" sz="2400" kern="100" noProof="1">
              <a:solidFill>
                <a:schemeClr val="tx2"/>
              </a:solidFill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مستندات تاریخی:  </a:t>
            </a: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noProof="1"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-</a:t>
            </a:r>
            <a:r>
              <a:rPr lang="en-US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کاهش ۸۷٪ نفوذ آمریکا در منطقه از ۲۰۰۱ تا ۲۰۲۳</a:t>
            </a:r>
          </a:p>
          <a:p>
            <a:pPr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-</a:t>
            </a:r>
            <a:r>
              <a:rPr lang="en-US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شکست پروژه‌های کودتای ۲۸ مرداد </a:t>
            </a:r>
            <a:r>
              <a:rPr lang="en-US" sz="2400" kern="100" noProof="1"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)</a:t>
            </a:r>
            <a:r>
              <a:rPr lang="en-US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موفق(</a:t>
            </a:r>
          </a:p>
          <a:p>
            <a:pPr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کودتای طبس )ناکام(</a:t>
            </a: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ضلع دوم: ظرفیت‌های داخلی</a:t>
            </a: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ضلع سوم: نصرت الهی </a:t>
            </a: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نمونه‌های تاریخی:- معجزه طوفان شن طبس- شکست حصر آبادان- مقاومت ۸ ساله در دفاع مقدس</a:t>
            </a: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عوامل مؤثر در امیدآفرینی "افول دشمن" "ظرفیت‌های داخلی" "نصرت الهی" </a:t>
            </a:r>
          </a:p>
        </p:txBody>
      </p:sp>
    </p:spTree>
    <p:extLst>
      <p:ext uri="{BB962C8B-B14F-4D97-AF65-F5344CB8AC3E}">
        <p14:creationId xmlns:p14="http://schemas.microsoft.com/office/powerpoint/2010/main" val="17469343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8B4E43-8954-C13D-E595-0AB751311E79}"/>
              </a:ext>
            </a:extLst>
          </p:cNvPr>
          <p:cNvSpPr/>
          <p:nvPr/>
        </p:nvSpPr>
        <p:spPr>
          <a:xfrm>
            <a:off x="1084881" y="712922"/>
            <a:ext cx="10145093" cy="4994279"/>
          </a:xfrm>
          <a:prstGeom prst="roundRect">
            <a:avLst>
              <a:gd name="adj" fmla="val 97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B2B133F-EFE5-F68D-9E0F-F043755786F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ED319A8-3E0B-0525-3AD7-27131636052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C07AF34F-DED9-3F89-9AAA-ADCCFCED2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7FBB4B-1FF3-C174-22CA-BD0A30A1291C}"/>
              </a:ext>
            </a:extLst>
          </p:cNvPr>
          <p:cNvSpPr/>
          <p:nvPr/>
        </p:nvSpPr>
        <p:spPr>
          <a:xfrm>
            <a:off x="5758127" y="5933725"/>
            <a:ext cx="309966" cy="103215"/>
          </a:xfrm>
          <a:prstGeom prst="roundRect">
            <a:avLst>
              <a:gd name="adj" fmla="val 39129"/>
            </a:avLst>
          </a:prstGeom>
          <a:solidFill>
            <a:srgbClr val="0B76A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FB180B-D847-4505-B1C8-D7D2BA0FA359}"/>
              </a:ext>
            </a:extLst>
          </p:cNvPr>
          <p:cNvSpPr/>
          <p:nvPr/>
        </p:nvSpPr>
        <p:spPr>
          <a:xfrm>
            <a:off x="6096000" y="5933833"/>
            <a:ext cx="309966" cy="103215"/>
          </a:xfrm>
          <a:prstGeom prst="roundRect">
            <a:avLst>
              <a:gd name="adj" fmla="val 39129"/>
            </a:avLst>
          </a:prstGeom>
          <a:solidFill>
            <a:srgbClr val="0B76A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64F26F5-64C0-C55C-1F6E-3249644D377E}"/>
              </a:ext>
            </a:extLst>
          </p:cNvPr>
          <p:cNvSpPr/>
          <p:nvPr/>
        </p:nvSpPr>
        <p:spPr>
          <a:xfrm>
            <a:off x="6432769" y="5933726"/>
            <a:ext cx="309966" cy="103215"/>
          </a:xfrm>
          <a:prstGeom prst="roundRect">
            <a:avLst>
              <a:gd name="adj" fmla="val 39129"/>
            </a:avLst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81013C-6388-5C17-0023-C609AB9A8D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191356"/>
              </p:ext>
            </p:extLst>
          </p:nvPr>
        </p:nvGraphicFramePr>
        <p:xfrm>
          <a:off x="2080035" y="985728"/>
          <a:ext cx="5423448" cy="18288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37380">
                  <a:extLst>
                    <a:ext uri="{9D8B030D-6E8A-4147-A177-3AD203B41FA5}">
                      <a16:colId xmlns:a16="http://schemas.microsoft.com/office/drawing/2014/main" val="4113517149"/>
                    </a:ext>
                  </a:extLst>
                </a:gridCol>
                <a:gridCol w="1391552">
                  <a:extLst>
                    <a:ext uri="{9D8B030D-6E8A-4147-A177-3AD203B41FA5}">
                      <a16:colId xmlns:a16="http://schemas.microsoft.com/office/drawing/2014/main" val="289051908"/>
                    </a:ext>
                  </a:extLst>
                </a:gridCol>
                <a:gridCol w="2394516">
                  <a:extLst>
                    <a:ext uri="{9D8B030D-6E8A-4147-A177-3AD203B41FA5}">
                      <a16:colId xmlns:a16="http://schemas.microsoft.com/office/drawing/2014/main" val="3458691103"/>
                    </a:ext>
                  </a:extLst>
                </a:gridCol>
              </a:tblGrid>
              <a:tr h="2652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حوزه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رتبه جهانی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نمونه دستاورد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3718138"/>
                  </a:ext>
                </a:extLst>
              </a:tr>
              <a:tr h="2652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فناوری دفاعی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پهپاد شاه</a:t>
                      </a:r>
                      <a:r>
                        <a:rPr lang="fa-IR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د 136</a:t>
                      </a:r>
                      <a:endParaRPr lang="en-US" sz="2400" noProof="1">
                        <a:latin typeface="29LT Zarid Sans AL Medium" panose="00000600000000000000" pitchFamily="50" charset="-78"/>
                        <a:cs typeface="29LT Zarid Sans AL Medium" panose="00000600000000000000" pitchFamily="50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708894"/>
                  </a:ext>
                </a:extLst>
              </a:tr>
              <a:tr h="2652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زیست‌فناوری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۱۲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تولید ۹۵٪ داروها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628725"/>
                  </a:ext>
                </a:extLst>
              </a:tr>
              <a:tr h="265252">
                <a:tc>
                  <a:txBody>
                    <a:bodyPr/>
                    <a:lstStyle/>
                    <a:p>
                      <a:pPr algn="ctr" rtl="0"/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انرژی هسته‌ای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سانتریفیوژ IR-۹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9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12ACA9-0AAC-CF92-C747-2037788291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967202"/>
              </p:ext>
            </p:extLst>
          </p:nvPr>
        </p:nvGraphicFramePr>
        <p:xfrm>
          <a:off x="2080035" y="3210061"/>
          <a:ext cx="8341895" cy="2286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278715">
                  <a:extLst>
                    <a:ext uri="{9D8B030D-6E8A-4147-A177-3AD203B41FA5}">
                      <a16:colId xmlns:a16="http://schemas.microsoft.com/office/drawing/2014/main" val="1833383155"/>
                    </a:ext>
                  </a:extLst>
                </a:gridCol>
                <a:gridCol w="3031590">
                  <a:extLst>
                    <a:ext uri="{9D8B030D-6E8A-4147-A177-3AD203B41FA5}">
                      <a16:colId xmlns:a16="http://schemas.microsoft.com/office/drawing/2014/main" val="3951199216"/>
                    </a:ext>
                  </a:extLst>
                </a:gridCol>
                <a:gridCol w="3031590">
                  <a:extLst>
                    <a:ext uri="{9D8B030D-6E8A-4147-A177-3AD203B41FA5}">
                      <a16:colId xmlns:a16="http://schemas.microsoft.com/office/drawing/2014/main" val="3433013292"/>
                    </a:ext>
                  </a:extLst>
                </a:gridCol>
              </a:tblGrid>
              <a:tr h="29260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حوزه فعالیت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نمونه اقدامات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ظرفیت نیروی انسانی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4139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فرهنگی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کانون‌های مسجدی، هیئات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۲ میلیون نیروی فعال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368608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جهادی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گروه‌های محرومیت‌زدایی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۵۰۰ هزار جهادگر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083513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rtl="0"/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علمی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شرکت‌های دانش‌بنیان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۷۰۰۰ استارتاپ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60408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rtl="0"/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 اجتماعی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گروه‌های حل مسئله محلی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en-US" sz="24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۱۲۰ هزار گروه مردمی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2917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87155D8-396D-02CB-7688-9C1714C8D05D}"/>
              </a:ext>
            </a:extLst>
          </p:cNvPr>
          <p:cNvSpPr txBox="1"/>
          <p:nvPr/>
        </p:nvSpPr>
        <p:spPr>
          <a:xfrm>
            <a:off x="7073183" y="985728"/>
            <a:ext cx="2461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000" noProof="1">
                <a:solidFill>
                  <a:schemeClr val="tx2"/>
                </a:solidFill>
                <a:cs typeface="B Titr" panose="00000700000000000000" pitchFamily="2" charset="-78"/>
              </a:rPr>
              <a:t>جدول توانمندی‌ها 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AF626-E780-6ECD-9032-C1BFE3DC39EF}"/>
              </a:ext>
            </a:extLst>
          </p:cNvPr>
          <p:cNvSpPr txBox="1"/>
          <p:nvPr/>
        </p:nvSpPr>
        <p:spPr>
          <a:xfrm>
            <a:off x="7293219" y="2812240"/>
            <a:ext cx="31287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000" noProof="1">
                <a:solidFill>
                  <a:schemeClr val="tx2"/>
                </a:solidFill>
                <a:cs typeface="B Titr" panose="00000700000000000000" pitchFamily="2" charset="-78"/>
              </a:rPr>
              <a:t>طبقه‌بندی عرصه‌های کنشگری :</a:t>
            </a:r>
          </a:p>
        </p:txBody>
      </p:sp>
    </p:spTree>
    <p:extLst>
      <p:ext uri="{BB962C8B-B14F-4D97-AF65-F5344CB8AC3E}">
        <p14:creationId xmlns:p14="http://schemas.microsoft.com/office/powerpoint/2010/main" val="3829225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4DFEEA-988F-E79C-A789-9F10396167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075" y="1980471"/>
            <a:ext cx="1432212" cy="1432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07A784-1717-5CBC-A2F7-AF951DD7040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342" y="2354614"/>
            <a:ext cx="685466" cy="683926"/>
          </a:xfrm>
          <a:prstGeom prst="rect">
            <a:avLst/>
          </a:prstGeom>
        </p:spPr>
      </p:pic>
      <p:sp>
        <p:nvSpPr>
          <p:cNvPr id="6" name="Google Shape;28;p1">
            <a:extLst>
              <a:ext uri="{FF2B5EF4-FFF2-40B4-BE49-F238E27FC236}">
                <a16:creationId xmlns:a16="http://schemas.microsoft.com/office/drawing/2014/main" id="{C0AD54C8-FA60-FA36-8817-C4DC9C805B19}"/>
              </a:ext>
            </a:extLst>
          </p:cNvPr>
          <p:cNvSpPr/>
          <p:nvPr/>
        </p:nvSpPr>
        <p:spPr>
          <a:xfrm>
            <a:off x="9218752" y="1043575"/>
            <a:ext cx="2801121" cy="187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3600" b="1" dirty="0">
                <a:solidFill>
                  <a:srgbClr val="820000"/>
                </a:solidFill>
                <a:latin typeface="Lalezar" panose="00000500000000000000" pitchFamily="2" charset="-78"/>
                <a:ea typeface="Calibri"/>
                <a:cs typeface="Lalezar" panose="00000500000000000000" pitchFamily="2" charset="-78"/>
                <a:sym typeface="Yeseva One"/>
              </a:rPr>
              <a:t>با سپــــاس </a:t>
            </a:r>
          </a:p>
          <a:p>
            <a:pPr marL="0" marR="0" lvl="0" indent="0" algn="ct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3600" b="1" dirty="0">
                <a:solidFill>
                  <a:srgbClr val="820000"/>
                </a:solidFill>
                <a:latin typeface="Lalezar" panose="00000500000000000000" pitchFamily="2" charset="-78"/>
                <a:ea typeface="Calibri"/>
                <a:cs typeface="Lalezar" panose="00000500000000000000" pitchFamily="2" charset="-78"/>
                <a:sym typeface="Yeseva One"/>
              </a:rPr>
              <a:t>از توجه شما</a:t>
            </a:r>
            <a:endParaRPr lang="fa-IR" sz="3600" b="1" i="0" u="none" strike="noStrike" cap="none" dirty="0">
              <a:solidFill>
                <a:srgbClr val="820000"/>
              </a:solidFill>
              <a:latin typeface="Lalezar" panose="00000500000000000000" pitchFamily="2" charset="-78"/>
              <a:ea typeface="Calibri"/>
              <a:cs typeface="Lalezar" panose="000005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2825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F45DD2-2788-3371-265A-32440E23EB6D}"/>
              </a:ext>
            </a:extLst>
          </p:cNvPr>
          <p:cNvSpPr/>
          <p:nvPr/>
        </p:nvSpPr>
        <p:spPr>
          <a:xfrm>
            <a:off x="1390943" y="545157"/>
            <a:ext cx="1770642" cy="5007589"/>
          </a:xfrm>
          <a:prstGeom prst="roundRect">
            <a:avLst>
              <a:gd name="adj" fmla="val 50000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C27F3145-5EDD-8CDD-C43B-52F331774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5" t="13746" r="30289" b="1182"/>
          <a:stretch/>
        </p:blipFill>
        <p:spPr>
          <a:xfrm>
            <a:off x="1453103" y="712922"/>
            <a:ext cx="1646323" cy="477347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4A945-262E-0614-5438-7B39920764D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r="25635"/>
          <a:stretch/>
        </p:blipFill>
        <p:spPr>
          <a:xfrm>
            <a:off x="3993742" y="662213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96B0D-BC0A-94FA-B82C-987CC39842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r="37778"/>
          <a:stretch/>
        </p:blipFill>
        <p:spPr>
          <a:xfrm>
            <a:off x="9016428" y="662213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BB92B-6FD5-81EB-D22D-C2AAC264C3D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5" r="25325"/>
          <a:stretch/>
        </p:blipFill>
        <p:spPr>
          <a:xfrm>
            <a:off x="6495320" y="662213"/>
            <a:ext cx="1646321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5" name="Oval 14">
            <a:hlinkClick r:id="rId8" action="ppaction://hlinksldjump"/>
            <a:extLst>
              <a:ext uri="{FF2B5EF4-FFF2-40B4-BE49-F238E27FC236}">
                <a16:creationId xmlns:a16="http://schemas.microsoft.com/office/drawing/2014/main" id="{82B26F3E-E915-419F-6DBF-2FFF8FF11A40}"/>
              </a:ext>
            </a:extLst>
          </p:cNvPr>
          <p:cNvSpPr/>
          <p:nvPr/>
        </p:nvSpPr>
        <p:spPr>
          <a:xfrm>
            <a:off x="5769364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hlinkClick r:id="rId9" action="ppaction://hlinksldjump"/>
            <a:extLst>
              <a:ext uri="{FF2B5EF4-FFF2-40B4-BE49-F238E27FC236}">
                <a16:creationId xmlns:a16="http://schemas.microsoft.com/office/drawing/2014/main" id="{5A7D341E-2ED3-CC89-816D-3B7C80201C7E}"/>
              </a:ext>
            </a:extLst>
          </p:cNvPr>
          <p:cNvSpPr/>
          <p:nvPr/>
        </p:nvSpPr>
        <p:spPr>
          <a:xfrm>
            <a:off x="5534168" y="6012907"/>
            <a:ext cx="182880" cy="1828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hlinkClick r:id="rId10" action="ppaction://hlinksldjump"/>
            <a:extLst>
              <a:ext uri="{FF2B5EF4-FFF2-40B4-BE49-F238E27FC236}">
                <a16:creationId xmlns:a16="http://schemas.microsoft.com/office/drawing/2014/main" id="{A61E7E31-1C36-7018-FFBE-0C85B78E3B45}"/>
              </a:ext>
            </a:extLst>
          </p:cNvPr>
          <p:cNvSpPr/>
          <p:nvPr/>
        </p:nvSpPr>
        <p:spPr>
          <a:xfrm>
            <a:off x="6004560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hlinkClick r:id="rId11" action="ppaction://hlinksldjump"/>
            <a:extLst>
              <a:ext uri="{FF2B5EF4-FFF2-40B4-BE49-F238E27FC236}">
                <a16:creationId xmlns:a16="http://schemas.microsoft.com/office/drawing/2014/main" id="{93CC33EE-95D8-7B50-D44E-8363477AFD93}"/>
              </a:ext>
            </a:extLst>
          </p:cNvPr>
          <p:cNvSpPr/>
          <p:nvPr/>
        </p:nvSpPr>
        <p:spPr>
          <a:xfrm>
            <a:off x="6239756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hlinkClick r:id="rId12" action="ppaction://hlinksldjump"/>
            <a:extLst>
              <a:ext uri="{FF2B5EF4-FFF2-40B4-BE49-F238E27FC236}">
                <a16:creationId xmlns:a16="http://schemas.microsoft.com/office/drawing/2014/main" id="{8CBE4C48-073F-3CFF-134F-AA39AE151A22}"/>
              </a:ext>
            </a:extLst>
          </p:cNvPr>
          <p:cNvSpPr/>
          <p:nvPr/>
        </p:nvSpPr>
        <p:spPr>
          <a:xfrm>
            <a:off x="6474952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EB23A9-9A37-669E-C9D9-1DCB46532CC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6" r="40146"/>
          <a:stretch/>
        </p:blipFill>
        <p:spPr>
          <a:xfrm>
            <a:off x="12379729" y="647700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28A93E-88B6-A5B4-5689-DC3E072941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pic>
        <p:nvPicPr>
          <p:cNvPr id="8" name="Picture 7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1B69C9F5-C603-7469-97F8-43BC4EF8EF9E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10" name="Picture 9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768123F-2E73-9775-B16A-07EE59732CF4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0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F45DD2-2788-3371-265A-32440E23EB6D}"/>
              </a:ext>
            </a:extLst>
          </p:cNvPr>
          <p:cNvSpPr/>
          <p:nvPr/>
        </p:nvSpPr>
        <p:spPr>
          <a:xfrm>
            <a:off x="3931084" y="559670"/>
            <a:ext cx="1770642" cy="5007589"/>
          </a:xfrm>
          <a:prstGeom prst="roundRect">
            <a:avLst>
              <a:gd name="adj" fmla="val 50000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F3145-5EDD-8CDD-C43B-52F3317746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2" t="12847" r="29042" b="1138"/>
          <a:stretch/>
        </p:blipFill>
        <p:spPr>
          <a:xfrm>
            <a:off x="1453103" y="712922"/>
            <a:ext cx="1646323" cy="477347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6A74A945-262E-0614-5438-7B3992076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r="25635"/>
          <a:stretch/>
        </p:blipFill>
        <p:spPr>
          <a:xfrm>
            <a:off x="3993742" y="662213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96B0D-BC0A-94FA-B82C-987CC39842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r="37778"/>
          <a:stretch/>
        </p:blipFill>
        <p:spPr>
          <a:xfrm>
            <a:off x="9016428" y="662213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BB92B-6FD5-81EB-D22D-C2AAC264C3D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5" r="25325"/>
          <a:stretch/>
        </p:blipFill>
        <p:spPr>
          <a:xfrm>
            <a:off x="6495320" y="662213"/>
            <a:ext cx="1646321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5" name="Oval 14">
            <a:hlinkClick r:id="rId8" action="ppaction://hlinksldjump"/>
            <a:extLst>
              <a:ext uri="{FF2B5EF4-FFF2-40B4-BE49-F238E27FC236}">
                <a16:creationId xmlns:a16="http://schemas.microsoft.com/office/drawing/2014/main" id="{82B26F3E-E915-419F-6DBF-2FFF8FF11A40}"/>
              </a:ext>
            </a:extLst>
          </p:cNvPr>
          <p:cNvSpPr/>
          <p:nvPr/>
        </p:nvSpPr>
        <p:spPr>
          <a:xfrm>
            <a:off x="5534160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hlinkClick r:id="rId9" action="ppaction://hlinksldjump"/>
            <a:extLst>
              <a:ext uri="{FF2B5EF4-FFF2-40B4-BE49-F238E27FC236}">
                <a16:creationId xmlns:a16="http://schemas.microsoft.com/office/drawing/2014/main" id="{5A7D341E-2ED3-CC89-816D-3B7C80201C7E}"/>
              </a:ext>
            </a:extLst>
          </p:cNvPr>
          <p:cNvSpPr/>
          <p:nvPr/>
        </p:nvSpPr>
        <p:spPr>
          <a:xfrm>
            <a:off x="5769360" y="6012907"/>
            <a:ext cx="182880" cy="1828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hlinkClick r:id="rId10" action="ppaction://hlinksldjump"/>
            <a:extLst>
              <a:ext uri="{FF2B5EF4-FFF2-40B4-BE49-F238E27FC236}">
                <a16:creationId xmlns:a16="http://schemas.microsoft.com/office/drawing/2014/main" id="{A61E7E31-1C36-7018-FFBE-0C85B78E3B45}"/>
              </a:ext>
            </a:extLst>
          </p:cNvPr>
          <p:cNvSpPr/>
          <p:nvPr/>
        </p:nvSpPr>
        <p:spPr>
          <a:xfrm>
            <a:off x="6004560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hlinkClick r:id="rId11" action="ppaction://hlinksldjump"/>
            <a:extLst>
              <a:ext uri="{FF2B5EF4-FFF2-40B4-BE49-F238E27FC236}">
                <a16:creationId xmlns:a16="http://schemas.microsoft.com/office/drawing/2014/main" id="{93CC33EE-95D8-7B50-D44E-8363477AFD93}"/>
              </a:ext>
            </a:extLst>
          </p:cNvPr>
          <p:cNvSpPr/>
          <p:nvPr/>
        </p:nvSpPr>
        <p:spPr>
          <a:xfrm>
            <a:off x="6239756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hlinkClick r:id="rId12" action="ppaction://hlinksldjump"/>
            <a:extLst>
              <a:ext uri="{FF2B5EF4-FFF2-40B4-BE49-F238E27FC236}">
                <a16:creationId xmlns:a16="http://schemas.microsoft.com/office/drawing/2014/main" id="{8CBE4C48-073F-3CFF-134F-AA39AE151A22}"/>
              </a:ext>
            </a:extLst>
          </p:cNvPr>
          <p:cNvSpPr/>
          <p:nvPr/>
        </p:nvSpPr>
        <p:spPr>
          <a:xfrm>
            <a:off x="6474952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EB23A9-9A37-669E-C9D9-1DCB46532CC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6" r="40146"/>
          <a:stretch/>
        </p:blipFill>
        <p:spPr>
          <a:xfrm>
            <a:off x="12379729" y="647700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9" name="Picture 8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5A594ADC-123F-B934-5424-8F29BC37A1C8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10" name="Picture 9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AC06E4C8-FF0C-4E39-C7A5-47309029A3D0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6DE415-C147-757E-BE20-D35172EF20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04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F45DD2-2788-3371-265A-32440E23EB6D}"/>
              </a:ext>
            </a:extLst>
          </p:cNvPr>
          <p:cNvSpPr/>
          <p:nvPr/>
        </p:nvSpPr>
        <p:spPr>
          <a:xfrm>
            <a:off x="6433159" y="559670"/>
            <a:ext cx="1770642" cy="5007589"/>
          </a:xfrm>
          <a:prstGeom prst="roundRect">
            <a:avLst>
              <a:gd name="adj" fmla="val 50000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F3145-5EDD-8CDD-C43B-52F3317746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7" t="12914" r="26466" b="619"/>
          <a:stretch/>
        </p:blipFill>
        <p:spPr>
          <a:xfrm>
            <a:off x="1453103" y="712922"/>
            <a:ext cx="1646323" cy="477347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4A945-262E-0614-5438-7B39920764D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r="25635"/>
          <a:stretch/>
        </p:blipFill>
        <p:spPr>
          <a:xfrm>
            <a:off x="3993742" y="662213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96B0D-BC0A-94FA-B82C-987CC39842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r="37778"/>
          <a:stretch/>
        </p:blipFill>
        <p:spPr>
          <a:xfrm>
            <a:off x="9016428" y="662213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1ABBB92B-6FD5-81EB-D22D-C2AAC264C3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8" r="24553" b="3082"/>
          <a:stretch/>
        </p:blipFill>
        <p:spPr>
          <a:xfrm>
            <a:off x="6495320" y="662213"/>
            <a:ext cx="1646321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5" name="Oval 14">
            <a:hlinkClick r:id="rId8" action="ppaction://hlinksldjump"/>
            <a:extLst>
              <a:ext uri="{FF2B5EF4-FFF2-40B4-BE49-F238E27FC236}">
                <a16:creationId xmlns:a16="http://schemas.microsoft.com/office/drawing/2014/main" id="{82B26F3E-E915-419F-6DBF-2FFF8FF11A40}"/>
              </a:ext>
            </a:extLst>
          </p:cNvPr>
          <p:cNvSpPr/>
          <p:nvPr/>
        </p:nvSpPr>
        <p:spPr>
          <a:xfrm>
            <a:off x="5544683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hlinkClick r:id="rId9" action="ppaction://hlinksldjump"/>
            <a:extLst>
              <a:ext uri="{FF2B5EF4-FFF2-40B4-BE49-F238E27FC236}">
                <a16:creationId xmlns:a16="http://schemas.microsoft.com/office/drawing/2014/main" id="{5A7D341E-2ED3-CC89-816D-3B7C80201C7E}"/>
              </a:ext>
            </a:extLst>
          </p:cNvPr>
          <p:cNvSpPr/>
          <p:nvPr/>
        </p:nvSpPr>
        <p:spPr>
          <a:xfrm>
            <a:off x="6015079" y="6012907"/>
            <a:ext cx="182880" cy="1828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hlinkClick r:id="rId10" action="ppaction://hlinksldjump"/>
            <a:extLst>
              <a:ext uri="{FF2B5EF4-FFF2-40B4-BE49-F238E27FC236}">
                <a16:creationId xmlns:a16="http://schemas.microsoft.com/office/drawing/2014/main" id="{A61E7E31-1C36-7018-FFBE-0C85B78E3B45}"/>
              </a:ext>
            </a:extLst>
          </p:cNvPr>
          <p:cNvSpPr/>
          <p:nvPr/>
        </p:nvSpPr>
        <p:spPr>
          <a:xfrm>
            <a:off x="5779879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hlinkClick r:id="rId11" action="ppaction://hlinksldjump"/>
            <a:extLst>
              <a:ext uri="{FF2B5EF4-FFF2-40B4-BE49-F238E27FC236}">
                <a16:creationId xmlns:a16="http://schemas.microsoft.com/office/drawing/2014/main" id="{93CC33EE-95D8-7B50-D44E-8363477AFD93}"/>
              </a:ext>
            </a:extLst>
          </p:cNvPr>
          <p:cNvSpPr/>
          <p:nvPr/>
        </p:nvSpPr>
        <p:spPr>
          <a:xfrm>
            <a:off x="6250279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hlinkClick r:id="rId12" action="ppaction://hlinksldjump"/>
            <a:extLst>
              <a:ext uri="{FF2B5EF4-FFF2-40B4-BE49-F238E27FC236}">
                <a16:creationId xmlns:a16="http://schemas.microsoft.com/office/drawing/2014/main" id="{8CBE4C48-073F-3CFF-134F-AA39AE151A22}"/>
              </a:ext>
            </a:extLst>
          </p:cNvPr>
          <p:cNvSpPr/>
          <p:nvPr/>
        </p:nvSpPr>
        <p:spPr>
          <a:xfrm>
            <a:off x="6485475" y="601290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EB23A9-9A37-669E-C9D9-1DCB46532CC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6" r="40146"/>
          <a:stretch/>
        </p:blipFill>
        <p:spPr>
          <a:xfrm>
            <a:off x="12379729" y="647700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8" name="Picture 7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0359EFAD-75A9-CCA1-0937-030ECBDDBD98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9" name="Picture 8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52E45A2-669E-3642-ADF5-FD02DDC2BCAF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10BE8F-4C58-B997-E8AF-ACB9CE3828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75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F45DD2-2788-3371-265A-32440E23EB6D}"/>
              </a:ext>
            </a:extLst>
          </p:cNvPr>
          <p:cNvSpPr/>
          <p:nvPr/>
        </p:nvSpPr>
        <p:spPr>
          <a:xfrm>
            <a:off x="6433159" y="559670"/>
            <a:ext cx="1770642" cy="5007589"/>
          </a:xfrm>
          <a:prstGeom prst="roundRect">
            <a:avLst>
              <a:gd name="adj" fmla="val 50000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F3145-5EDD-8CDD-C43B-52F3317746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5" t="12439" r="27511" b="3108"/>
          <a:stretch/>
        </p:blipFill>
        <p:spPr>
          <a:xfrm>
            <a:off x="0" y="-4949159"/>
            <a:ext cx="1646323" cy="477347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4A945-262E-0614-5438-7B39920764D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r="25635"/>
          <a:stretch/>
        </p:blipFill>
        <p:spPr>
          <a:xfrm>
            <a:off x="1434070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E0696B0D-BC0A-94FA-B82C-987CC3984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5" r="45691"/>
          <a:stretch/>
        </p:blipFill>
        <p:spPr>
          <a:xfrm>
            <a:off x="6506333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BB92B-6FD5-81EB-D22D-C2AAC264C3D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5" r="25325"/>
          <a:stretch/>
        </p:blipFill>
        <p:spPr>
          <a:xfrm>
            <a:off x="3992625" y="676726"/>
            <a:ext cx="1646321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5" name="Oval 14">
            <a:hlinkClick r:id="rId8" action="ppaction://hlinksldjump"/>
            <a:extLst>
              <a:ext uri="{FF2B5EF4-FFF2-40B4-BE49-F238E27FC236}">
                <a16:creationId xmlns:a16="http://schemas.microsoft.com/office/drawing/2014/main" id="{82B26F3E-E915-419F-6DBF-2FFF8FF11A40}"/>
              </a:ext>
            </a:extLst>
          </p:cNvPr>
          <p:cNvSpPr/>
          <p:nvPr/>
        </p:nvSpPr>
        <p:spPr>
          <a:xfrm>
            <a:off x="5534168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hlinkClick r:id="rId9" action="ppaction://hlinksldjump"/>
            <a:extLst>
              <a:ext uri="{FF2B5EF4-FFF2-40B4-BE49-F238E27FC236}">
                <a16:creationId xmlns:a16="http://schemas.microsoft.com/office/drawing/2014/main" id="{5A7D341E-2ED3-CC89-816D-3B7C80201C7E}"/>
              </a:ext>
            </a:extLst>
          </p:cNvPr>
          <p:cNvSpPr/>
          <p:nvPr/>
        </p:nvSpPr>
        <p:spPr>
          <a:xfrm>
            <a:off x="6239756" y="5998394"/>
            <a:ext cx="182880" cy="1828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hlinkClick r:id="rId10" action="ppaction://hlinksldjump"/>
            <a:extLst>
              <a:ext uri="{FF2B5EF4-FFF2-40B4-BE49-F238E27FC236}">
                <a16:creationId xmlns:a16="http://schemas.microsoft.com/office/drawing/2014/main" id="{A61E7E31-1C36-7018-FFBE-0C85B78E3B45}"/>
              </a:ext>
            </a:extLst>
          </p:cNvPr>
          <p:cNvSpPr/>
          <p:nvPr/>
        </p:nvSpPr>
        <p:spPr>
          <a:xfrm>
            <a:off x="5769364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hlinkClick r:id="rId11" action="ppaction://hlinksldjump"/>
            <a:extLst>
              <a:ext uri="{FF2B5EF4-FFF2-40B4-BE49-F238E27FC236}">
                <a16:creationId xmlns:a16="http://schemas.microsoft.com/office/drawing/2014/main" id="{93CC33EE-95D8-7B50-D44E-8363477AFD93}"/>
              </a:ext>
            </a:extLst>
          </p:cNvPr>
          <p:cNvSpPr/>
          <p:nvPr/>
        </p:nvSpPr>
        <p:spPr>
          <a:xfrm>
            <a:off x="6004560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hlinkClick r:id="rId12" action="ppaction://hlinksldjump"/>
            <a:extLst>
              <a:ext uri="{FF2B5EF4-FFF2-40B4-BE49-F238E27FC236}">
                <a16:creationId xmlns:a16="http://schemas.microsoft.com/office/drawing/2014/main" id="{8CBE4C48-073F-3CFF-134F-AA39AE151A22}"/>
              </a:ext>
            </a:extLst>
          </p:cNvPr>
          <p:cNvSpPr/>
          <p:nvPr/>
        </p:nvSpPr>
        <p:spPr>
          <a:xfrm>
            <a:off x="6474960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EB23A9-9A37-669E-C9D9-1DCB46532CC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6" r="40146"/>
          <a:stretch/>
        </p:blipFill>
        <p:spPr>
          <a:xfrm>
            <a:off x="9059778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" name="Picture 1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739C4EA5-B689-948E-8228-7AA101D13687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D8628AE8-5B30-04EF-1703-C12C3EE25A86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B43BE-FAD8-0F71-71D2-8E690EA5A5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7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F45DD2-2788-3371-265A-32440E23EB6D}"/>
              </a:ext>
            </a:extLst>
          </p:cNvPr>
          <p:cNvSpPr/>
          <p:nvPr/>
        </p:nvSpPr>
        <p:spPr>
          <a:xfrm>
            <a:off x="8997618" y="559670"/>
            <a:ext cx="1770642" cy="5007589"/>
          </a:xfrm>
          <a:prstGeom prst="roundRect">
            <a:avLst>
              <a:gd name="adj" fmla="val 50000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F3145-5EDD-8CDD-C43B-52F3317746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0" t="16833" r="26673" b="-452"/>
          <a:stretch/>
        </p:blipFill>
        <p:spPr>
          <a:xfrm>
            <a:off x="0" y="-4949159"/>
            <a:ext cx="1646323" cy="4773478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4A945-262E-0614-5438-7B39920764D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r="25635"/>
          <a:stretch/>
        </p:blipFill>
        <p:spPr>
          <a:xfrm>
            <a:off x="1434070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E0696B0D-BC0A-94FA-B82C-987CC39842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r="37778"/>
          <a:stretch/>
        </p:blipFill>
        <p:spPr>
          <a:xfrm>
            <a:off x="6506333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BB92B-6FD5-81EB-D22D-C2AAC264C3D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5" r="25325"/>
          <a:stretch/>
        </p:blipFill>
        <p:spPr>
          <a:xfrm>
            <a:off x="3992625" y="676726"/>
            <a:ext cx="1646321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5" name="Oval 14">
            <a:hlinkClick r:id="rId8" action="ppaction://hlinksldjump"/>
            <a:extLst>
              <a:ext uri="{FF2B5EF4-FFF2-40B4-BE49-F238E27FC236}">
                <a16:creationId xmlns:a16="http://schemas.microsoft.com/office/drawing/2014/main" id="{82B26F3E-E915-419F-6DBF-2FFF8FF11A40}"/>
              </a:ext>
            </a:extLst>
          </p:cNvPr>
          <p:cNvSpPr/>
          <p:nvPr/>
        </p:nvSpPr>
        <p:spPr>
          <a:xfrm>
            <a:off x="5534168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hlinkClick r:id="rId9" action="ppaction://hlinksldjump"/>
            <a:extLst>
              <a:ext uri="{FF2B5EF4-FFF2-40B4-BE49-F238E27FC236}">
                <a16:creationId xmlns:a16="http://schemas.microsoft.com/office/drawing/2014/main" id="{5A7D341E-2ED3-CC89-816D-3B7C80201C7E}"/>
              </a:ext>
            </a:extLst>
          </p:cNvPr>
          <p:cNvSpPr/>
          <p:nvPr/>
        </p:nvSpPr>
        <p:spPr>
          <a:xfrm>
            <a:off x="6239756" y="5998394"/>
            <a:ext cx="182880" cy="182880"/>
          </a:xfrm>
          <a:prstGeom prst="ellipse">
            <a:avLst/>
          </a:prstGeom>
          <a:solidFill>
            <a:srgbClr val="46B1E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hlinkClick r:id="rId10" action="ppaction://hlinksldjump"/>
            <a:extLst>
              <a:ext uri="{FF2B5EF4-FFF2-40B4-BE49-F238E27FC236}">
                <a16:creationId xmlns:a16="http://schemas.microsoft.com/office/drawing/2014/main" id="{A61E7E31-1C36-7018-FFBE-0C85B78E3B45}"/>
              </a:ext>
            </a:extLst>
          </p:cNvPr>
          <p:cNvSpPr/>
          <p:nvPr/>
        </p:nvSpPr>
        <p:spPr>
          <a:xfrm>
            <a:off x="5769364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hlinkClick r:id="rId11" action="ppaction://hlinksldjump"/>
            <a:extLst>
              <a:ext uri="{FF2B5EF4-FFF2-40B4-BE49-F238E27FC236}">
                <a16:creationId xmlns:a16="http://schemas.microsoft.com/office/drawing/2014/main" id="{93CC33EE-95D8-7B50-D44E-8363477AFD93}"/>
              </a:ext>
            </a:extLst>
          </p:cNvPr>
          <p:cNvSpPr/>
          <p:nvPr/>
        </p:nvSpPr>
        <p:spPr>
          <a:xfrm>
            <a:off x="6004560" y="599839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hlinkClick r:id="rId12" action="ppaction://hlinksldjump"/>
            <a:extLst>
              <a:ext uri="{FF2B5EF4-FFF2-40B4-BE49-F238E27FC236}">
                <a16:creationId xmlns:a16="http://schemas.microsoft.com/office/drawing/2014/main" id="{8CBE4C48-073F-3CFF-134F-AA39AE151A22}"/>
              </a:ext>
            </a:extLst>
          </p:cNvPr>
          <p:cNvSpPr/>
          <p:nvPr/>
        </p:nvSpPr>
        <p:spPr>
          <a:xfrm>
            <a:off x="6474960" y="5998394"/>
            <a:ext cx="182880" cy="1828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55EB23A9-9A37-669E-C9D9-1DCB46532C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6" r="40146"/>
          <a:stretch/>
        </p:blipFill>
        <p:spPr>
          <a:xfrm>
            <a:off x="9059778" y="676726"/>
            <a:ext cx="1646322" cy="4773478"/>
          </a:xfrm>
          <a:prstGeom prst="roundRect">
            <a:avLst>
              <a:gd name="adj" fmla="val 5000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" name="Picture 1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739C4EA5-B689-948E-8228-7AA101D13687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D8628AE8-5B30-04EF-1703-C12C3EE25A86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B43BE-FAD8-0F71-71D2-8E690EA5A5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6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B137C8-125F-E586-B528-83DD739C5657}"/>
              </a:ext>
            </a:extLst>
          </p:cNvPr>
          <p:cNvSpPr/>
          <p:nvPr/>
        </p:nvSpPr>
        <p:spPr>
          <a:xfrm>
            <a:off x="784972" y="712922"/>
            <a:ext cx="9315157" cy="4773478"/>
          </a:xfrm>
          <a:prstGeom prst="roundRect">
            <a:avLst>
              <a:gd name="adj" fmla="val 1014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AEB9C-33A2-BA43-A369-FE8D9E352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14603" r="15545"/>
          <a:stretch/>
        </p:blipFill>
        <p:spPr>
          <a:xfrm>
            <a:off x="8818536" y="712922"/>
            <a:ext cx="2643107" cy="4773478"/>
          </a:xfrm>
          <a:prstGeom prst="roundRect">
            <a:avLst>
              <a:gd name="adj" fmla="val 21232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F31207C-7DBA-4CEA-37DD-5B6700F13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pic>
        <p:nvPicPr>
          <p:cNvPr id="6" name="Picture 5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31E2419-FB34-B1C0-1084-C3D890F79EC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6898929-AECF-6281-C48D-A643AC9AA8D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6D5815-DFB4-7BF9-06CB-D1CFC0890B06}"/>
              </a:ext>
            </a:extLst>
          </p:cNvPr>
          <p:cNvSpPr txBox="1"/>
          <p:nvPr/>
        </p:nvSpPr>
        <p:spPr>
          <a:xfrm>
            <a:off x="619932" y="1095330"/>
            <a:ext cx="8060073" cy="3971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آسیب‌شناسی گفتگوهای جبهه انقلاب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- سطح عمومی:گرانی، تورم، کمبود آب و برق.  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- سطح تخصصی: اعتیاد، طلاق، بحران حجاب، چالش‌های فضای مجازی.  </a:t>
            </a:r>
          </a:p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a-IR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فضای مجازی: تمرکز بر اخبار منفی، فسادهای مالی، اشتباهات سیاسی.  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endParaRPr lang="fa-IR" sz="2400" kern="100" noProof="1">
              <a:effectLst/>
              <a:latin typeface="29LT Zarid Sans AL Medium" panose="00000600000000000000" pitchFamily="50" charset="-78"/>
              <a:ea typeface="Calibri" panose="020F0502020204030204" pitchFamily="34" charset="0"/>
              <a:cs typeface="29LT Zarid Sans AL Medium" panose="00000600000000000000" pitchFamily="50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غیبت امام زمان(عج)؛ مسئله مرکزی  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- امام عصر(عج) تنها کسی است که می‌تواند نظام عدل جهانی را محقق کند.  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- بسیاری از معضلات کنونی (فساد، تبعیض، جنگ‌ها) ناشی از غیبت ایشان است.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DA82E1-0514-5AAC-0E05-A5ADE23C6916}"/>
              </a:ext>
            </a:extLst>
          </p:cNvPr>
          <p:cNvSpPr/>
          <p:nvPr/>
        </p:nvSpPr>
        <p:spPr>
          <a:xfrm>
            <a:off x="5091700" y="5720773"/>
            <a:ext cx="309966" cy="103215"/>
          </a:xfrm>
          <a:prstGeom prst="roundRect">
            <a:avLst>
              <a:gd name="adj" fmla="val 3912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C44F60-A79C-E506-14D5-A971ECF2FF5A}"/>
              </a:ext>
            </a:extLst>
          </p:cNvPr>
          <p:cNvSpPr/>
          <p:nvPr/>
        </p:nvSpPr>
        <p:spPr>
          <a:xfrm>
            <a:off x="5429573" y="5720881"/>
            <a:ext cx="309966" cy="103215"/>
          </a:xfrm>
          <a:prstGeom prst="roundRect">
            <a:avLst>
              <a:gd name="adj" fmla="val 39129"/>
            </a:avLst>
          </a:prstGeom>
          <a:solidFill>
            <a:srgbClr val="46B1E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7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B137C8-125F-E586-B528-83DD739C5657}"/>
              </a:ext>
            </a:extLst>
          </p:cNvPr>
          <p:cNvSpPr/>
          <p:nvPr/>
        </p:nvSpPr>
        <p:spPr>
          <a:xfrm>
            <a:off x="784972" y="712922"/>
            <a:ext cx="9315157" cy="4773478"/>
          </a:xfrm>
          <a:prstGeom prst="roundRect">
            <a:avLst>
              <a:gd name="adj" fmla="val 1014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AEB9C-33A2-BA43-A369-FE8D9E352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 t="15023" r="15716"/>
          <a:stretch/>
        </p:blipFill>
        <p:spPr>
          <a:xfrm>
            <a:off x="8818536" y="712922"/>
            <a:ext cx="2643107" cy="4773478"/>
          </a:xfrm>
          <a:prstGeom prst="roundRect">
            <a:avLst>
              <a:gd name="adj" fmla="val 21232"/>
            </a:avLst>
          </a:prstGeom>
          <a:ln>
            <a:noFill/>
          </a:ln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F31207C-7DBA-4CEA-37DD-5B6700F13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pic>
        <p:nvPicPr>
          <p:cNvPr id="6" name="Picture 5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31E2419-FB34-B1C0-1084-C3D890F79EC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6898929-AECF-6281-C48D-A643AC9AA8D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6D5815-DFB4-7BF9-06CB-D1CFC0890B06}"/>
              </a:ext>
            </a:extLst>
          </p:cNvPr>
          <p:cNvSpPr txBox="1"/>
          <p:nvPr/>
        </p:nvSpPr>
        <p:spPr>
          <a:xfrm>
            <a:off x="227331" y="1611497"/>
            <a:ext cx="8060073" cy="2976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راهکار عملی 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بیانیه گام دوم انقلاب  نقشه راهی برای آماده‌سازی جامعه جهت ظهور باشد.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  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solidFill>
                  <a:schemeClr val="tx2"/>
                </a:solidFill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B Titr" panose="00000700000000000000" pitchFamily="2" charset="-78"/>
              </a:rPr>
              <a:t>ضرورت شناخت طرح امام از سوی امت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تحلیل عملکرد شیعیان در دوران ائمه(ع) 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400" kern="100" noProof="1">
                <a:effectLst/>
                <a:latin typeface="29LT Zarid Sans AL Medium" panose="00000600000000000000" pitchFamily="50" charset="-78"/>
                <a:ea typeface="Calibri" panose="020F0502020204030204" pitchFamily="34" charset="0"/>
                <a:cs typeface="29LT Zarid Sans AL Medium" panose="00000600000000000000" pitchFamily="50" charset="-78"/>
              </a:rPr>
              <a:t>برنامه‌های ائمه را در یک راستا تحلیل کرد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674114-A5F1-6741-47AB-EBD3157DC3C7}"/>
              </a:ext>
            </a:extLst>
          </p:cNvPr>
          <p:cNvSpPr/>
          <p:nvPr/>
        </p:nvSpPr>
        <p:spPr>
          <a:xfrm>
            <a:off x="5334929" y="5720773"/>
            <a:ext cx="309966" cy="103215"/>
          </a:xfrm>
          <a:prstGeom prst="roundRect">
            <a:avLst>
              <a:gd name="adj" fmla="val 3912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B5BD66-4750-6CCC-D59B-D05107EE2934}"/>
              </a:ext>
            </a:extLst>
          </p:cNvPr>
          <p:cNvSpPr/>
          <p:nvPr/>
        </p:nvSpPr>
        <p:spPr>
          <a:xfrm>
            <a:off x="4971357" y="5720773"/>
            <a:ext cx="309966" cy="103215"/>
          </a:xfrm>
          <a:prstGeom prst="roundRect">
            <a:avLst>
              <a:gd name="adj" fmla="val 39129"/>
            </a:avLst>
          </a:prstGeom>
          <a:solidFill>
            <a:srgbClr val="46B1E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72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FE951B-7709-EA5A-917B-EA9735F16C06}"/>
              </a:ext>
            </a:extLst>
          </p:cNvPr>
          <p:cNvSpPr/>
          <p:nvPr/>
        </p:nvSpPr>
        <p:spPr>
          <a:xfrm>
            <a:off x="730357" y="709335"/>
            <a:ext cx="9975743" cy="4773479"/>
          </a:xfrm>
          <a:prstGeom prst="roundRect">
            <a:avLst>
              <a:gd name="adj" fmla="val 1057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36C9CB-21EA-F60C-D609-FE473E71E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r="3299"/>
          <a:stretch/>
        </p:blipFill>
        <p:spPr>
          <a:xfrm>
            <a:off x="8418179" y="709336"/>
            <a:ext cx="3151952" cy="4773478"/>
          </a:xfrm>
          <a:prstGeom prst="roundRect">
            <a:avLst>
              <a:gd name="adj" fmla="val 17635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63C25587-406E-F890-1482-E1975D4A8B1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4" y="5823988"/>
            <a:ext cx="643628" cy="642180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5CA5164-6AA3-E6C3-3A02-8D31E3A16F5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23114" r="16259" b="16350"/>
          <a:stretch/>
        </p:blipFill>
        <p:spPr>
          <a:xfrm>
            <a:off x="1469727" y="5765594"/>
            <a:ext cx="846939" cy="758967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5AC15C1E-0713-480C-AED3-5FFFC1A7E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9975" y="5872679"/>
            <a:ext cx="463336" cy="463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A2E8E7-9268-7175-BA1B-3B85533FC974}"/>
              </a:ext>
            </a:extLst>
          </p:cNvPr>
          <p:cNvSpPr/>
          <p:nvPr/>
        </p:nvSpPr>
        <p:spPr>
          <a:xfrm>
            <a:off x="4143582" y="5824816"/>
            <a:ext cx="309966" cy="103215"/>
          </a:xfrm>
          <a:prstGeom prst="roundRect">
            <a:avLst>
              <a:gd name="adj" fmla="val 3912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83AE40-8097-5EF9-B55C-805C5B392621}"/>
              </a:ext>
            </a:extLst>
          </p:cNvPr>
          <p:cNvSpPr/>
          <p:nvPr/>
        </p:nvSpPr>
        <p:spPr>
          <a:xfrm>
            <a:off x="4481455" y="5824924"/>
            <a:ext cx="309966" cy="103215"/>
          </a:xfrm>
          <a:prstGeom prst="roundRect">
            <a:avLst>
              <a:gd name="adj" fmla="val 39129"/>
            </a:avLst>
          </a:prstGeom>
          <a:solidFill>
            <a:srgbClr val="8168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A536F5D9-1424-1385-C3E7-3AC2CB8A5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01282"/>
              </p:ext>
            </p:extLst>
          </p:nvPr>
        </p:nvGraphicFramePr>
        <p:xfrm>
          <a:off x="1365095" y="2314493"/>
          <a:ext cx="6356704" cy="2799948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623575">
                  <a:extLst>
                    <a:ext uri="{9D8B030D-6E8A-4147-A177-3AD203B41FA5}">
                      <a16:colId xmlns:a16="http://schemas.microsoft.com/office/drawing/2014/main" val="2347262889"/>
                    </a:ext>
                  </a:extLst>
                </a:gridCol>
                <a:gridCol w="1937288">
                  <a:extLst>
                    <a:ext uri="{9D8B030D-6E8A-4147-A177-3AD203B41FA5}">
                      <a16:colId xmlns:a16="http://schemas.microsoft.com/office/drawing/2014/main" val="3265636855"/>
                    </a:ext>
                  </a:extLst>
                </a:gridCol>
                <a:gridCol w="2045777">
                  <a:extLst>
                    <a:ext uri="{9D8B030D-6E8A-4147-A177-3AD203B41FA5}">
                      <a16:colId xmlns:a16="http://schemas.microsoft.com/office/drawing/2014/main" val="913655816"/>
                    </a:ext>
                  </a:extLst>
                </a:gridCol>
                <a:gridCol w="1750064">
                  <a:extLst>
                    <a:ext uri="{9D8B030D-6E8A-4147-A177-3AD203B41FA5}">
                      <a16:colId xmlns:a16="http://schemas.microsoft.com/office/drawing/2014/main" val="3032499613"/>
                    </a:ext>
                  </a:extLst>
                </a:gridCol>
              </a:tblGrid>
              <a:tr h="466658">
                <a:tc>
                  <a:txBody>
                    <a:bodyPr/>
                    <a:lstStyle/>
                    <a:p>
                      <a:pPr algn="ctr" rtl="0"/>
                      <a:endParaRPr lang="fa-IR" sz="2000" noProof="1">
                        <a:latin typeface="29LT Zarid Sans AL Medium" panose="00000600000000000000" pitchFamily="50" charset="-78"/>
                        <a:cs typeface="29LT Zarid Sans AL Medium" panose="00000600000000000000" pitchFamily="50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B Titr" panose="00000700000000000000" pitchFamily="2" charset="-78"/>
                        </a:rPr>
                        <a:t>مرحله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B Titr" panose="00000700000000000000" pitchFamily="2" charset="-78"/>
                        </a:rPr>
                        <a:t>ویژگی ها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B Titr" panose="00000700000000000000" pitchFamily="2" charset="-78"/>
                        </a:rPr>
                        <a:t>بازه زمانی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011437"/>
                  </a:ext>
                </a:extLst>
              </a:tr>
              <a:tr h="466658"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نهضت اسلامی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طلیعه انقلاب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۱۳۵۷-۱۳۵۸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093545"/>
                  </a:ext>
                </a:extLst>
              </a:tr>
              <a:tr h="466658"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نظام اسلامی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تأسیس ساختارها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۱۳۵۸-۱۳۶۸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070334"/>
                  </a:ext>
                </a:extLst>
              </a:tr>
              <a:tr h="466658"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دولت اسلامی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تحقق حاکمیت دینی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۱۳۶۸تا به امروز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971198"/>
                  </a:ext>
                </a:extLst>
              </a:tr>
              <a:tr h="466658"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جامعه اسلامی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نهادینه‌سازی ارزش‌ها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310121"/>
                  </a:ext>
                </a:extLst>
              </a:tr>
              <a:tr h="466658"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تمدن نوین اسلامی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آمادگی برای ظهور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2000" noProof="1">
                          <a:latin typeface="29LT Zarid Sans AL Medium" panose="00000600000000000000" pitchFamily="50" charset="-78"/>
                          <a:cs typeface="29LT Zarid Sans AL Medium" panose="00000600000000000000" pitchFamily="50" charset="-78"/>
                        </a:rPr>
                        <a:t>...............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55238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3473D7F-B8D9-2042-1AA9-DE781B114EF5}"/>
              </a:ext>
            </a:extLst>
          </p:cNvPr>
          <p:cNvSpPr txBox="1"/>
          <p:nvPr/>
        </p:nvSpPr>
        <p:spPr>
          <a:xfrm>
            <a:off x="1184191" y="1113556"/>
            <a:ext cx="6098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3200" noProof="1">
                <a:solidFill>
                  <a:schemeClr val="accent5">
                    <a:lumMod val="50000"/>
                  </a:schemeClr>
                </a:solidFill>
                <a:cs typeface="B Titr" panose="00000700000000000000" pitchFamily="2" charset="-78"/>
              </a:rPr>
              <a:t>معماری پنج‌گانه انقلاب اسلامی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CDFE45-6AFC-E824-B0BD-41E0F23ED54E}"/>
              </a:ext>
            </a:extLst>
          </p:cNvPr>
          <p:cNvSpPr txBox="1"/>
          <p:nvPr/>
        </p:nvSpPr>
        <p:spPr>
          <a:xfrm>
            <a:off x="5718228" y="1774317"/>
            <a:ext cx="2536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400" u="sng" dirty="0">
                <a:solidFill>
                  <a:schemeClr val="accent5">
                    <a:lumMod val="50000"/>
                  </a:schemeClr>
                </a:solidFill>
                <a:latin typeface="29LT Zarid Sans AL Medium" panose="00000600000000000000" pitchFamily="50" charset="-78"/>
                <a:cs typeface="29LT Zarid Sans AL Medium" panose="00000600000000000000" pitchFamily="50" charset="-78"/>
              </a:rPr>
              <a:t>نقشه راه رهبری</a:t>
            </a:r>
          </a:p>
        </p:txBody>
      </p:sp>
    </p:spTree>
    <p:extLst>
      <p:ext uri="{BB962C8B-B14F-4D97-AF65-F5344CB8AC3E}">
        <p14:creationId xmlns:p14="http://schemas.microsoft.com/office/powerpoint/2010/main" val="2106287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721</Words>
  <Application>Microsoft Office PowerPoint</Application>
  <PresentationFormat>Widescreen</PresentationFormat>
  <Paragraphs>165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29LT Zarid Sans AL Medium</vt:lpstr>
      <vt:lpstr>B Titr</vt:lpstr>
      <vt:lpstr>Lalezar</vt:lpstr>
      <vt:lpstr>Arial</vt:lpstr>
      <vt:lpstr>Aptos Display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PART</dc:creator>
  <cp:lastModifiedBy>PART</cp:lastModifiedBy>
  <cp:revision>16</cp:revision>
  <dcterms:created xsi:type="dcterms:W3CDTF">2025-04-25T11:46:29Z</dcterms:created>
  <dcterms:modified xsi:type="dcterms:W3CDTF">2025-07-28T02:05:18Z</dcterms:modified>
</cp:coreProperties>
</file>